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56" autoAdjust="0"/>
  </p:normalViewPr>
  <p:slideViewPr>
    <p:cSldViewPr snapToGrid="0">
      <p:cViewPr>
        <p:scale>
          <a:sx n="30" d="100"/>
          <a:sy n="30" d="100"/>
        </p:scale>
        <p:origin x="2868"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zh-TW" altLang="en-US" dirty="0"/>
              <a:t>按一下以編輯母片標題樣式</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zh-TW" altLang="en-US" dirty="0"/>
              <a:t>按一下以編輯母片子標題樣式</a:t>
            </a:r>
            <a:endParaRPr lang="en-US" dirty="0"/>
          </a:p>
        </p:txBody>
      </p:sp>
      <p:sp>
        <p:nvSpPr>
          <p:cNvPr id="4" name="Date Placeholder 3"/>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F2F0FA-CB9C-49A7-864D-8A7B77EC251D}" type="slidenum">
              <a:rPr lang="zh-TW" altLang="en-US" smtClean="0"/>
              <a:t>‹#›</a:t>
            </a:fld>
            <a:endParaRPr lang="zh-TW" altLang="en-US"/>
          </a:p>
        </p:txBody>
      </p:sp>
      <p:pic>
        <p:nvPicPr>
          <p:cNvPr id="10" name="圖片 9">
            <a:extLst>
              <a:ext uri="{FF2B5EF4-FFF2-40B4-BE49-F238E27FC236}">
                <a16:creationId xmlns:a16="http://schemas.microsoft.com/office/drawing/2014/main" id="{8F995A64-8B7E-4E18-B96E-C7549EC91C7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350"/>
          <a:stretch/>
        </p:blipFill>
        <p:spPr>
          <a:xfrm>
            <a:off x="0" y="0"/>
            <a:ext cx="21678900" cy="30692871"/>
          </a:xfrm>
          <a:prstGeom prst="rect">
            <a:avLst/>
          </a:prstGeom>
        </p:spPr>
      </p:pic>
    </p:spTree>
    <p:extLst>
      <p:ext uri="{BB962C8B-B14F-4D97-AF65-F5344CB8AC3E}">
        <p14:creationId xmlns:p14="http://schemas.microsoft.com/office/powerpoint/2010/main" val="359140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2271133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275055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3818278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zh-TW" altLang="en-US"/>
              <a:t>按一下以編輯母片標題樣式</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3612392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290899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zh-TW" altLang="en-US"/>
              <a:t>按一下以編輯母片文字樣式</a:t>
            </a:r>
          </a:p>
        </p:txBody>
      </p:sp>
      <p:sp>
        <p:nvSpPr>
          <p:cNvPr id="4" name="Content Placeholder 3"/>
          <p:cNvSpPr>
            <a:spLocks noGrp="1"/>
          </p:cNvSpPr>
          <p:nvPr>
            <p:ph sz="half" idx="2"/>
          </p:nvPr>
        </p:nvSpPr>
        <p:spPr>
          <a:xfrm>
            <a:off x="1472912" y="11058863"/>
            <a:ext cx="9046274" cy="16265921"/>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zh-TW" altLang="en-US"/>
              <a:t>按一下以編輯母片文字樣式</a:t>
            </a:r>
          </a:p>
        </p:txBody>
      </p:sp>
      <p:sp>
        <p:nvSpPr>
          <p:cNvPr id="6" name="Content Placeholder 5"/>
          <p:cNvSpPr>
            <a:spLocks noGrp="1"/>
          </p:cNvSpPr>
          <p:nvPr>
            <p:ph sz="quarter" idx="4"/>
          </p:nvPr>
        </p:nvSpPr>
        <p:spPr>
          <a:xfrm>
            <a:off x="10825461" y="11058863"/>
            <a:ext cx="9090826" cy="16265921"/>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313564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1339934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529767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zh-TW" altLang="en-US"/>
              <a:t>按一下以編輯母片標題樣式</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244862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zh-TW" altLang="en-US"/>
              <a:t>按一下圖示以新增圖片</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9C0528BF-E580-47E3-ACBD-14DFCBC323D2}" type="datetimeFigureOut">
              <a:rPr lang="zh-TW" altLang="en-US" smtClean="0"/>
              <a:t>2024/10/18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42009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9C0528BF-E580-47E3-ACBD-14DFCBC323D2}" type="datetimeFigureOut">
              <a:rPr lang="zh-TW" altLang="en-US" smtClean="0"/>
              <a:t>2024/10/18</a:t>
            </a:fld>
            <a:endParaRPr lang="zh-TW" altLang="en-US"/>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D0F2F0FA-CB9C-49A7-864D-8A7B77EC251D}" type="slidenum">
              <a:rPr lang="zh-TW" altLang="en-US" smtClean="0"/>
              <a:t>‹#›</a:t>
            </a:fld>
            <a:endParaRPr lang="zh-TW" altLang="en-US"/>
          </a:p>
        </p:txBody>
      </p:sp>
    </p:spTree>
    <p:extLst>
      <p:ext uri="{BB962C8B-B14F-4D97-AF65-F5344CB8AC3E}">
        <p14:creationId xmlns:p14="http://schemas.microsoft.com/office/powerpoint/2010/main" val="1908012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reurl.cc/my503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a:extLst>
              <a:ext uri="{FF2B5EF4-FFF2-40B4-BE49-F238E27FC236}">
                <a16:creationId xmlns:a16="http://schemas.microsoft.com/office/drawing/2014/main" id="{3AF2EC8D-8F9F-4B6D-AC11-67AA674FE94F}"/>
              </a:ext>
            </a:extLst>
          </p:cNvPr>
          <p:cNvSpPr txBox="1"/>
          <p:nvPr/>
        </p:nvSpPr>
        <p:spPr>
          <a:xfrm>
            <a:off x="5733514" y="4269956"/>
            <a:ext cx="9916595" cy="1200329"/>
          </a:xfrm>
          <a:prstGeom prst="rect">
            <a:avLst/>
          </a:prstGeom>
          <a:noFill/>
        </p:spPr>
        <p:txBody>
          <a:bodyPr wrap="square" rtlCol="0">
            <a:spAutoFit/>
          </a:bodyPr>
          <a:lstStyle/>
          <a:p>
            <a:r>
              <a:rPr lang="zh-TW" altLang="en-US" sz="7000" b="1" dirty="0">
                <a:latin typeface="微軟正黑體" panose="020B0604030504040204" pitchFamily="34" charset="-120"/>
                <a:ea typeface="微軟正黑體" panose="020B0604030504040204" pitchFamily="34" charset="-120"/>
              </a:rPr>
              <a:t>標題：</a:t>
            </a:r>
            <a:r>
              <a:rPr lang="en-US" altLang="zh-TW" sz="7000" b="1" dirty="0">
                <a:latin typeface="微軟正黑體" panose="020B0604030504040204" pitchFamily="34" charset="-120"/>
                <a:ea typeface="微軟正黑體" panose="020B0604030504040204" pitchFamily="34" charset="-120"/>
              </a:rPr>
              <a:t>XXXXXXXXXXX</a:t>
            </a:r>
            <a:endParaRPr lang="zh-TW" altLang="en-US" sz="7000" b="1" dirty="0">
              <a:latin typeface="微軟正黑體" panose="020B0604030504040204" pitchFamily="34" charset="-120"/>
              <a:ea typeface="微軟正黑體" panose="020B0604030504040204" pitchFamily="34" charset="-120"/>
            </a:endParaRPr>
          </a:p>
        </p:txBody>
      </p:sp>
      <p:sp>
        <p:nvSpPr>
          <p:cNvPr id="4" name="文字方塊 3">
            <a:extLst>
              <a:ext uri="{FF2B5EF4-FFF2-40B4-BE49-F238E27FC236}">
                <a16:creationId xmlns:a16="http://schemas.microsoft.com/office/drawing/2014/main" id="{CE44DEF0-239C-406E-97D8-8BD523267F30}"/>
              </a:ext>
            </a:extLst>
          </p:cNvPr>
          <p:cNvSpPr txBox="1"/>
          <p:nvPr/>
        </p:nvSpPr>
        <p:spPr>
          <a:xfrm>
            <a:off x="6922268" y="5997807"/>
            <a:ext cx="7539087" cy="646331"/>
          </a:xfrm>
          <a:prstGeom prst="rect">
            <a:avLst/>
          </a:prstGeom>
          <a:noFill/>
        </p:spPr>
        <p:txBody>
          <a:bodyPr wrap="square" rtlCol="0">
            <a:spAutoFit/>
          </a:bodyPr>
          <a:lstStyle/>
          <a:p>
            <a:r>
              <a:rPr lang="zh-TW" altLang="en-US" sz="3600" dirty="0">
                <a:latin typeface="微軟正黑體" panose="020B0604030504040204" pitchFamily="34" charset="-120"/>
                <a:ea typeface="微軟正黑體" panose="020B0604030504040204" pitchFamily="34" charset="-120"/>
              </a:rPr>
              <a:t>組員：  </a:t>
            </a:r>
            <a:r>
              <a:rPr lang="en-US" altLang="zh-TW" sz="3600" dirty="0">
                <a:latin typeface="微軟正黑體" panose="020B0604030504040204" pitchFamily="34" charset="-120"/>
                <a:ea typeface="微軟正黑體" panose="020B0604030504040204" pitchFamily="34" charset="-120"/>
              </a:rPr>
              <a:t>XXX</a:t>
            </a:r>
            <a:r>
              <a:rPr lang="zh-TW" altLang="en-US" sz="3600" dirty="0">
                <a:latin typeface="微軟正黑體" panose="020B0604030504040204" pitchFamily="34" charset="-120"/>
                <a:ea typeface="微軟正黑體" panose="020B0604030504040204" pitchFamily="34" charset="-120"/>
              </a:rPr>
              <a:t> 、</a:t>
            </a:r>
            <a:r>
              <a:rPr lang="en-US" altLang="zh-TW" sz="3600" dirty="0">
                <a:latin typeface="微軟正黑體" panose="020B0604030504040204" pitchFamily="34" charset="-120"/>
                <a:ea typeface="微軟正黑體" panose="020B0604030504040204" pitchFamily="34" charset="-120"/>
              </a:rPr>
              <a:t>YYY</a:t>
            </a:r>
            <a:r>
              <a:rPr lang="zh-TW" altLang="en-US" sz="3600" dirty="0">
                <a:latin typeface="微軟正黑體" panose="020B0604030504040204" pitchFamily="34" charset="-120"/>
                <a:ea typeface="微軟正黑體" panose="020B0604030504040204" pitchFamily="34" charset="-120"/>
              </a:rPr>
              <a:t>、</a:t>
            </a:r>
            <a:r>
              <a:rPr lang="en-US" altLang="zh-TW" sz="3600" dirty="0">
                <a:latin typeface="微軟正黑體" panose="020B0604030504040204" pitchFamily="34" charset="-120"/>
                <a:ea typeface="微軟正黑體" panose="020B0604030504040204" pitchFamily="34" charset="-120"/>
              </a:rPr>
              <a:t>ZZZ</a:t>
            </a:r>
            <a:r>
              <a:rPr lang="zh-TW" altLang="en-US" sz="3600" dirty="0">
                <a:latin typeface="微軟正黑體" panose="020B0604030504040204" pitchFamily="34" charset="-120"/>
                <a:ea typeface="微軟正黑體" panose="020B0604030504040204" pitchFamily="34" charset="-120"/>
              </a:rPr>
              <a:t>、</a:t>
            </a:r>
            <a:r>
              <a:rPr lang="en-US" altLang="zh-TW" sz="3600" dirty="0">
                <a:latin typeface="微軟正黑體" panose="020B0604030504040204" pitchFamily="34" charset="-120"/>
                <a:ea typeface="微軟正黑體" panose="020B0604030504040204" pitchFamily="34" charset="-120"/>
              </a:rPr>
              <a:t>AAA</a:t>
            </a:r>
            <a:endParaRPr lang="zh-TW" altLang="en-US" sz="3600" dirty="0">
              <a:latin typeface="微軟正黑體" panose="020B0604030504040204" pitchFamily="34" charset="-120"/>
              <a:ea typeface="微軟正黑體" panose="020B0604030504040204" pitchFamily="34" charset="-120"/>
            </a:endParaRPr>
          </a:p>
        </p:txBody>
      </p:sp>
      <p:sp>
        <p:nvSpPr>
          <p:cNvPr id="6" name="文字方塊 5">
            <a:extLst>
              <a:ext uri="{FF2B5EF4-FFF2-40B4-BE49-F238E27FC236}">
                <a16:creationId xmlns:a16="http://schemas.microsoft.com/office/drawing/2014/main" id="{6B9B90E7-2054-4B3A-BD1E-5B33683D5450}"/>
              </a:ext>
            </a:extLst>
          </p:cNvPr>
          <p:cNvSpPr txBox="1"/>
          <p:nvPr/>
        </p:nvSpPr>
        <p:spPr>
          <a:xfrm>
            <a:off x="1630137" y="7689540"/>
            <a:ext cx="18123346" cy="20910661"/>
          </a:xfrm>
          <a:prstGeom prst="rect">
            <a:avLst/>
          </a:prstGeom>
          <a:noFill/>
        </p:spPr>
        <p:txBody>
          <a:bodyPr wrap="square" rtlCol="0">
            <a:spAutoFit/>
          </a:bodyPr>
          <a:lstStyle>
            <a:defPPr>
              <a:defRPr lang="zh-TW"/>
            </a:defPPr>
            <a:lvl1pPr>
              <a:defRPr sz="2800">
                <a:latin typeface="微軟正黑體" panose="020B0604030504040204" pitchFamily="34" charset="-120"/>
                <a:ea typeface="微軟正黑體" panose="020B0604030504040204" pitchFamily="34" charset="-120"/>
              </a:defRPr>
            </a:lvl1pPr>
          </a:lstStyle>
          <a:p>
            <a:pPr>
              <a:lnSpc>
                <a:spcPts val="5000"/>
              </a:lnSpc>
            </a:pPr>
            <a:r>
              <a:rPr lang="zh-TW" altLang="en-US" sz="4000" b="1" dirty="0"/>
              <a:t>一、基本資料</a:t>
            </a:r>
            <a:endParaRPr lang="en-US" altLang="zh-TW" sz="4000" b="1" dirty="0"/>
          </a:p>
          <a:p>
            <a:pPr>
              <a:lnSpc>
                <a:spcPts val="3800"/>
              </a:lnSpc>
            </a:pPr>
            <a:r>
              <a:rPr lang="zh-TW" altLang="en-US" sz="3000" dirty="0"/>
              <a:t>海報尺寸為</a:t>
            </a:r>
            <a:r>
              <a:rPr lang="en-US" altLang="zh-TW" sz="3000" dirty="0"/>
              <a:t>A1</a:t>
            </a:r>
            <a:r>
              <a:rPr lang="zh-TW" altLang="en-US" sz="3000" dirty="0"/>
              <a:t> 大小 </a:t>
            </a:r>
            <a:r>
              <a:rPr lang="en-US" altLang="zh-TW" sz="3000" dirty="0"/>
              <a:t>(59.4X84.1</a:t>
            </a:r>
            <a:r>
              <a:rPr lang="zh-TW" altLang="en-US" sz="3000" dirty="0"/>
              <a:t> </a:t>
            </a:r>
            <a:r>
              <a:rPr lang="en-US" altLang="zh-TW" sz="3000" dirty="0"/>
              <a:t>cm)</a:t>
            </a:r>
            <a:r>
              <a:rPr lang="zh-TW" altLang="en-US" sz="3000" dirty="0"/>
              <a:t>，每組僅限製作</a:t>
            </a:r>
            <a:r>
              <a:rPr lang="en-US" altLang="zh-TW" sz="3000" dirty="0"/>
              <a:t>1</a:t>
            </a:r>
            <a:r>
              <a:rPr lang="zh-TW" altLang="en-US" sz="3000" dirty="0"/>
              <a:t>張。</a:t>
            </a:r>
            <a:r>
              <a:rPr lang="en-US" altLang="zh-TW" sz="3000" dirty="0"/>
              <a:t>(</a:t>
            </a:r>
            <a:r>
              <a:rPr lang="zh-TW" altLang="en-US" sz="3000" dirty="0"/>
              <a:t>若有特殊需求，需要製作</a:t>
            </a:r>
            <a:r>
              <a:rPr lang="en-US" altLang="zh-TW" sz="3000" dirty="0"/>
              <a:t>1</a:t>
            </a:r>
            <a:r>
              <a:rPr lang="zh-TW" altLang="en-US" sz="3000" dirty="0"/>
              <a:t>張以上的海報，請於</a:t>
            </a:r>
            <a:r>
              <a:rPr lang="en-US" altLang="zh-TW" sz="3000" dirty="0"/>
              <a:t>113/12/18</a:t>
            </a:r>
            <a:r>
              <a:rPr lang="zh-TW" altLang="en-US" sz="3000" dirty="0"/>
              <a:t>號前先告知計畫助理紀小姐</a:t>
            </a:r>
            <a:r>
              <a:rPr lang="en-US" altLang="zh-TW" sz="3000" dirty="0"/>
              <a:t>)</a:t>
            </a:r>
          </a:p>
          <a:p>
            <a:pPr>
              <a:lnSpc>
                <a:spcPts val="1000"/>
              </a:lnSpc>
            </a:pPr>
            <a:endParaRPr lang="zh-TW" altLang="en-US" sz="3000" dirty="0"/>
          </a:p>
          <a:p>
            <a:pPr>
              <a:lnSpc>
                <a:spcPts val="3800"/>
              </a:lnSpc>
            </a:pPr>
            <a:r>
              <a:rPr lang="zh-TW" altLang="en-US" sz="3000" dirty="0"/>
              <a:t>海報標題包含題目與組員資料，依序如下：</a:t>
            </a:r>
          </a:p>
          <a:p>
            <a:pPr>
              <a:lnSpc>
                <a:spcPts val="3800"/>
              </a:lnSpc>
            </a:pPr>
            <a:r>
              <a:rPr lang="zh-TW" altLang="en-US" sz="3000" dirty="0"/>
              <a:t>中文題目ＸＸＸＸＸＸ</a:t>
            </a:r>
            <a:endParaRPr lang="en-US" altLang="zh-TW" sz="3000" dirty="0"/>
          </a:p>
          <a:p>
            <a:pPr>
              <a:lnSpc>
                <a:spcPts val="3800"/>
              </a:lnSpc>
            </a:pPr>
            <a:r>
              <a:rPr lang="zh-TW" altLang="en-US" sz="3000" dirty="0">
                <a:solidFill>
                  <a:srgbClr val="002060"/>
                </a:solidFill>
              </a:rPr>
              <a:t>指導老師   老師</a:t>
            </a:r>
            <a:r>
              <a:rPr lang="en-US" altLang="zh-TW" sz="3000" dirty="0">
                <a:solidFill>
                  <a:srgbClr val="002060"/>
                </a:solidFill>
              </a:rPr>
              <a:t>1</a:t>
            </a:r>
            <a:r>
              <a:rPr lang="zh-TW" altLang="en-US" sz="3000" dirty="0">
                <a:solidFill>
                  <a:srgbClr val="002060"/>
                </a:solidFill>
              </a:rPr>
              <a:t>、老師</a:t>
            </a:r>
            <a:r>
              <a:rPr lang="en-US" altLang="zh-TW" sz="3000" dirty="0">
                <a:solidFill>
                  <a:srgbClr val="002060"/>
                </a:solidFill>
              </a:rPr>
              <a:t>2</a:t>
            </a:r>
          </a:p>
          <a:p>
            <a:pPr>
              <a:lnSpc>
                <a:spcPts val="3800"/>
              </a:lnSpc>
            </a:pPr>
            <a:r>
              <a:rPr lang="zh-TW" altLang="en-US" sz="3000" dirty="0">
                <a:solidFill>
                  <a:srgbClr val="002060"/>
                </a:solidFill>
              </a:rPr>
              <a:t>組員           組員</a:t>
            </a:r>
            <a:r>
              <a:rPr lang="en-US" altLang="zh-TW" sz="3000" dirty="0">
                <a:solidFill>
                  <a:srgbClr val="002060"/>
                </a:solidFill>
              </a:rPr>
              <a:t>1</a:t>
            </a:r>
            <a:r>
              <a:rPr lang="zh-TW" altLang="en-US" sz="3000" dirty="0">
                <a:solidFill>
                  <a:srgbClr val="002060"/>
                </a:solidFill>
              </a:rPr>
              <a:t>、組員</a:t>
            </a:r>
            <a:r>
              <a:rPr lang="en-US" altLang="zh-TW" sz="3000" dirty="0">
                <a:solidFill>
                  <a:srgbClr val="002060"/>
                </a:solidFill>
              </a:rPr>
              <a:t>2</a:t>
            </a:r>
            <a:r>
              <a:rPr lang="zh-TW" altLang="en-US" sz="3000" dirty="0">
                <a:solidFill>
                  <a:srgbClr val="002060"/>
                </a:solidFill>
              </a:rPr>
              <a:t>、組員</a:t>
            </a:r>
            <a:r>
              <a:rPr lang="en-US" altLang="zh-TW" sz="3000" dirty="0">
                <a:solidFill>
                  <a:srgbClr val="002060"/>
                </a:solidFill>
              </a:rPr>
              <a:t>3</a:t>
            </a:r>
            <a:r>
              <a:rPr lang="zh-TW" altLang="en-US" sz="3000" dirty="0">
                <a:solidFill>
                  <a:srgbClr val="002060"/>
                </a:solidFill>
              </a:rPr>
              <a:t>、組員</a:t>
            </a:r>
            <a:r>
              <a:rPr lang="en-US" altLang="zh-TW" sz="3000" dirty="0">
                <a:solidFill>
                  <a:srgbClr val="002060"/>
                </a:solidFill>
              </a:rPr>
              <a:t>4</a:t>
            </a:r>
          </a:p>
          <a:p>
            <a:pPr>
              <a:lnSpc>
                <a:spcPts val="3800"/>
              </a:lnSpc>
            </a:pPr>
            <a:r>
              <a:rPr lang="zh-TW" altLang="en-US" sz="3000" dirty="0">
                <a:solidFill>
                  <a:srgbClr val="002060"/>
                </a:solidFill>
              </a:rPr>
              <a:t>所屬學校名</a:t>
            </a:r>
            <a:endParaRPr lang="en-US" altLang="zh-TW" sz="3000" dirty="0">
              <a:solidFill>
                <a:srgbClr val="002060"/>
              </a:solidFill>
            </a:endParaRPr>
          </a:p>
          <a:p>
            <a:pPr>
              <a:lnSpc>
                <a:spcPts val="1000"/>
              </a:lnSpc>
            </a:pPr>
            <a:endParaRPr lang="zh-TW" altLang="en-US" sz="3000" dirty="0"/>
          </a:p>
          <a:p>
            <a:pPr>
              <a:lnSpc>
                <a:spcPts val="3800"/>
              </a:lnSpc>
            </a:pPr>
            <a:r>
              <a:rPr lang="zh-TW" altLang="en-US" sz="3000" dirty="0"/>
              <a:t>海報標題格式</a:t>
            </a:r>
            <a:endParaRPr lang="en-US" altLang="zh-TW" sz="3000" dirty="0"/>
          </a:p>
          <a:p>
            <a:pPr>
              <a:lnSpc>
                <a:spcPts val="3800"/>
              </a:lnSpc>
            </a:pPr>
            <a:r>
              <a:rPr lang="zh-TW" altLang="en-US" sz="3000" dirty="0"/>
              <a:t>字體大小範圍建議 </a:t>
            </a:r>
            <a:r>
              <a:rPr lang="en-US" altLang="zh-TW" sz="3000" dirty="0"/>
              <a:t>70 pt〜75pt</a:t>
            </a:r>
            <a:r>
              <a:rPr lang="zh-TW" altLang="en-US" sz="3000" dirty="0"/>
              <a:t>，最多不可超過兩行，置中對齊。字體請一律使用微軟正黑體</a:t>
            </a:r>
            <a:r>
              <a:rPr lang="en-US" altLang="zh-TW" sz="3000" dirty="0"/>
              <a:t>(</a:t>
            </a:r>
            <a:r>
              <a:rPr lang="zh-TW" altLang="en-US" sz="3000" dirty="0"/>
              <a:t>加粗</a:t>
            </a:r>
            <a:r>
              <a:rPr lang="en-US" altLang="zh-TW" sz="3000" dirty="0"/>
              <a:t>)</a:t>
            </a:r>
            <a:r>
              <a:rPr lang="zh-TW" altLang="en-US" sz="3000" dirty="0"/>
              <a:t>。</a:t>
            </a:r>
            <a:endParaRPr lang="en-US" altLang="zh-TW" sz="3000" dirty="0"/>
          </a:p>
          <a:p>
            <a:pPr>
              <a:lnSpc>
                <a:spcPts val="3800"/>
              </a:lnSpc>
            </a:pPr>
            <a:r>
              <a:rPr lang="zh-TW" altLang="en-US" sz="3000" dirty="0"/>
              <a:t>組員與指導老師姓名：字體大小範圍建議 </a:t>
            </a:r>
            <a:r>
              <a:rPr lang="en-US" altLang="zh-TW" sz="3000" dirty="0"/>
              <a:t>36pt〜38pt</a:t>
            </a:r>
            <a:r>
              <a:rPr lang="zh-TW" altLang="en-US" sz="3000" dirty="0"/>
              <a:t>，與標題一起置中對齊。字體一律使用微軟正黑體。</a:t>
            </a:r>
            <a:endParaRPr lang="en-US" altLang="zh-TW" sz="3000" dirty="0"/>
          </a:p>
          <a:p>
            <a:pPr>
              <a:lnSpc>
                <a:spcPts val="3800"/>
              </a:lnSpc>
            </a:pPr>
            <a:endParaRPr lang="zh-TW" altLang="en-US" sz="3000" dirty="0"/>
          </a:p>
          <a:p>
            <a:pPr>
              <a:lnSpc>
                <a:spcPts val="1000"/>
              </a:lnSpc>
            </a:pPr>
            <a:endParaRPr lang="zh-TW" altLang="en-US" sz="3600" b="1" dirty="0"/>
          </a:p>
          <a:p>
            <a:pPr>
              <a:lnSpc>
                <a:spcPts val="5000"/>
              </a:lnSpc>
            </a:pPr>
            <a:r>
              <a:rPr lang="zh-TW" altLang="en-US" sz="4000" b="1" dirty="0"/>
              <a:t>二、海報內容格式</a:t>
            </a:r>
          </a:p>
          <a:p>
            <a:pPr>
              <a:lnSpc>
                <a:spcPts val="3800"/>
              </a:lnSpc>
            </a:pPr>
            <a:r>
              <a:rPr lang="zh-TW" altLang="en-US" sz="3000" dirty="0"/>
              <a:t>委員</a:t>
            </a:r>
            <a:r>
              <a:rPr lang="zh-TW" altLang="zh-TW" sz="3000" dirty="0"/>
              <a:t>將根據五個評分項目來進行評</a:t>
            </a:r>
            <a:r>
              <a:rPr lang="zh-TW" altLang="en-US" sz="3000" dirty="0"/>
              <a:t>比</a:t>
            </a:r>
            <a:r>
              <a:rPr lang="zh-TW" altLang="zh-TW" sz="3000" dirty="0"/>
              <a:t>，每個項目的權重分別為「議題創新」（</a:t>
            </a:r>
            <a:r>
              <a:rPr lang="en-US" altLang="zh-TW" sz="3000" dirty="0"/>
              <a:t>15%</a:t>
            </a:r>
            <a:r>
              <a:rPr lang="zh-TW" altLang="zh-TW" sz="3000" dirty="0"/>
              <a:t>）、「資料整理（</a:t>
            </a:r>
            <a:r>
              <a:rPr lang="en-US" altLang="zh-TW" sz="3000" dirty="0"/>
              <a:t>15%</a:t>
            </a:r>
            <a:r>
              <a:rPr lang="zh-TW" altLang="zh-TW" sz="3000" dirty="0"/>
              <a:t>）、「分析方法」（</a:t>
            </a:r>
            <a:r>
              <a:rPr lang="en-US" altLang="zh-TW" sz="3000" dirty="0"/>
              <a:t>25%</a:t>
            </a:r>
            <a:r>
              <a:rPr lang="zh-TW" altLang="zh-TW" sz="3000" dirty="0"/>
              <a:t>）、「結果貢獻」（</a:t>
            </a:r>
            <a:r>
              <a:rPr lang="en-US" altLang="zh-TW" sz="3000" dirty="0"/>
              <a:t>25%</a:t>
            </a:r>
            <a:r>
              <a:rPr lang="zh-TW" altLang="zh-TW" sz="3000" dirty="0"/>
              <a:t>）和「整體呈現」（</a:t>
            </a:r>
            <a:r>
              <a:rPr lang="en-US" altLang="zh-TW" sz="3000" dirty="0"/>
              <a:t>20%</a:t>
            </a:r>
            <a:r>
              <a:rPr lang="zh-TW" altLang="zh-TW" sz="3000" dirty="0"/>
              <a:t>）</a:t>
            </a:r>
            <a:endParaRPr lang="en-US" altLang="zh-TW" sz="3000" dirty="0"/>
          </a:p>
          <a:p>
            <a:pPr>
              <a:lnSpc>
                <a:spcPts val="1000"/>
              </a:lnSpc>
            </a:pPr>
            <a:endParaRPr lang="en-US" altLang="zh-TW" sz="3000" dirty="0"/>
          </a:p>
          <a:p>
            <a:pPr marL="685800" indent="-685800">
              <a:lnSpc>
                <a:spcPts val="3800"/>
              </a:lnSpc>
              <a:buFont typeface="Arial" panose="020B0604020202020204" pitchFamily="34" charset="0"/>
              <a:buChar char="•"/>
            </a:pPr>
            <a:r>
              <a:rPr lang="zh-TW" altLang="en-US" sz="3000" dirty="0"/>
              <a:t>議題創新：</a:t>
            </a:r>
            <a:r>
              <a:rPr lang="zh-TW" altLang="zh-TW" sz="3000" dirty="0"/>
              <a:t>對研究主題的背景有深入的了解，能提出有趣的教育大數據創新分析或程式設計議題</a:t>
            </a:r>
            <a:r>
              <a:rPr lang="zh-TW" altLang="en-US" sz="3000" dirty="0"/>
              <a:t>。</a:t>
            </a:r>
            <a:endParaRPr lang="en-US" altLang="zh-TW" sz="3000" dirty="0"/>
          </a:p>
          <a:p>
            <a:pPr marL="685800" indent="-685800">
              <a:lnSpc>
                <a:spcPts val="3800"/>
              </a:lnSpc>
              <a:buFont typeface="Arial" panose="020B0604020202020204" pitchFamily="34" charset="0"/>
              <a:buChar char="•"/>
            </a:pPr>
            <a:r>
              <a:rPr lang="zh-TW" altLang="en-US" sz="3000" dirty="0"/>
              <a:t>資料整理：</a:t>
            </a:r>
            <a:r>
              <a:rPr lang="zh-TW" altLang="zh-TW" sz="3000" dirty="0"/>
              <a:t>資料的搜集、整理和清理是否系統且完備，確保資料的可信度和適用性。</a:t>
            </a:r>
            <a:endParaRPr lang="en-US" altLang="zh-TW" sz="3000" dirty="0"/>
          </a:p>
          <a:p>
            <a:pPr marL="685800" indent="-685800">
              <a:lnSpc>
                <a:spcPts val="3800"/>
              </a:lnSpc>
              <a:buFont typeface="Arial" panose="020B0604020202020204" pitchFamily="34" charset="0"/>
              <a:buChar char="•"/>
            </a:pPr>
            <a:r>
              <a:rPr lang="zh-TW" altLang="en-US" sz="3000" dirty="0"/>
              <a:t>分析方法：</a:t>
            </a:r>
            <a:r>
              <a:rPr lang="zh-TW" altLang="zh-TW" sz="3000" dirty="0"/>
              <a:t>研究所使用的分析方法是否適切，能否有效解答研究問題，並考慮到可能的偏差和不確定性。</a:t>
            </a:r>
            <a:endParaRPr lang="en-US" altLang="zh-TW" sz="3000" dirty="0"/>
          </a:p>
          <a:p>
            <a:pPr marL="685800" indent="-685800">
              <a:lnSpc>
                <a:spcPts val="3800"/>
              </a:lnSpc>
              <a:buFont typeface="Arial" panose="020B0604020202020204" pitchFamily="34" charset="0"/>
              <a:buChar char="•"/>
            </a:pPr>
            <a:r>
              <a:rPr lang="zh-TW" altLang="en-US" sz="3000" dirty="0"/>
              <a:t>結果貢獻：</a:t>
            </a:r>
            <a:r>
              <a:rPr lang="zh-TW" altLang="zh-TW" sz="3000" dirty="0"/>
              <a:t>研究結果的呈現是否清晰，並針對研究問題提供具體且有意義的見解與貢獻</a:t>
            </a:r>
            <a:r>
              <a:rPr lang="zh-TW" altLang="en-US" sz="3000" dirty="0"/>
              <a:t>。</a:t>
            </a:r>
            <a:endParaRPr lang="en-US" altLang="zh-TW" sz="3000" dirty="0"/>
          </a:p>
          <a:p>
            <a:pPr marL="685800" indent="-685800">
              <a:lnSpc>
                <a:spcPts val="3800"/>
              </a:lnSpc>
              <a:buFont typeface="Arial" panose="020B0604020202020204" pitchFamily="34" charset="0"/>
              <a:buChar char="•"/>
            </a:pPr>
            <a:r>
              <a:rPr lang="zh-TW" altLang="en-US" sz="3000" dirty="0"/>
              <a:t>整體呈現：發表內容</a:t>
            </a:r>
            <a:r>
              <a:rPr lang="zh-TW" altLang="zh-TW" sz="3000" dirty="0"/>
              <a:t>結構是否合理，</a:t>
            </a:r>
            <a:r>
              <a:rPr lang="zh-TW" altLang="en-US" sz="3000" dirty="0"/>
              <a:t>現場</a:t>
            </a:r>
            <a:r>
              <a:rPr lang="zh-TW" altLang="zh-TW" sz="3000" dirty="0"/>
              <a:t>表達是否清晰，圖表是否視覺化且易於理解。</a:t>
            </a:r>
          </a:p>
          <a:p>
            <a:pPr>
              <a:lnSpc>
                <a:spcPts val="1000"/>
              </a:lnSpc>
            </a:pPr>
            <a:endParaRPr lang="en-US" altLang="zh-TW" sz="3000" dirty="0"/>
          </a:p>
          <a:p>
            <a:pPr>
              <a:lnSpc>
                <a:spcPts val="3800"/>
              </a:lnSpc>
            </a:pPr>
            <a:r>
              <a:rPr lang="zh-TW" altLang="en-US" sz="3000" dirty="0"/>
              <a:t>海報格式建議參酌</a:t>
            </a:r>
          </a:p>
          <a:p>
            <a:pPr marL="514350" indent="-514350">
              <a:lnSpc>
                <a:spcPts val="3800"/>
              </a:lnSpc>
              <a:buFont typeface="+mj-lt"/>
              <a:buAutoNum type="arabicPeriod"/>
            </a:pPr>
            <a:r>
              <a:rPr lang="zh-TW" altLang="en-US" sz="3000" dirty="0"/>
              <a:t>建議上下左右側各留</a:t>
            </a:r>
            <a:r>
              <a:rPr lang="en-US" altLang="zh-TW" sz="3000" dirty="0"/>
              <a:t>3-5</a:t>
            </a:r>
            <a:r>
              <a:rPr lang="zh-TW" altLang="en-US" sz="3000" dirty="0"/>
              <a:t>公分白邊。</a:t>
            </a:r>
            <a:endParaRPr lang="en-US" altLang="zh-TW" sz="3000" dirty="0"/>
          </a:p>
          <a:p>
            <a:pPr marL="514350" indent="-514350">
              <a:lnSpc>
                <a:spcPts val="3800"/>
              </a:lnSpc>
              <a:buFont typeface="+mj-lt"/>
              <a:buAutoNum type="arabicPeriod"/>
            </a:pPr>
            <a:r>
              <a:rPr lang="zh-TW" altLang="en-US" sz="3000" dirty="0"/>
              <a:t>內容小標請使用微軟正黑體加粗，字體大小範圍建議</a:t>
            </a:r>
            <a:r>
              <a:rPr lang="en-US" altLang="zh-TW" sz="3000" dirty="0"/>
              <a:t>40pt~44pt</a:t>
            </a:r>
            <a:r>
              <a:rPr lang="zh-TW" altLang="en-US" sz="3000" dirty="0"/>
              <a:t>，字體顏色不限。</a:t>
            </a:r>
          </a:p>
          <a:p>
            <a:pPr marL="514350" indent="-514350">
              <a:lnSpc>
                <a:spcPts val="3800"/>
              </a:lnSpc>
              <a:buFont typeface="+mj-lt"/>
              <a:buAutoNum type="arabicPeriod"/>
            </a:pPr>
            <a:r>
              <a:rPr lang="zh-TW" altLang="en-US" sz="3000" dirty="0"/>
              <a:t>內文中文字體請使用微軟正黑體，英文請使用</a:t>
            </a:r>
            <a:r>
              <a:rPr lang="en-US" altLang="zh-TW" sz="3000" dirty="0"/>
              <a:t>Times New Roman</a:t>
            </a:r>
            <a:r>
              <a:rPr lang="zh-TW" altLang="en-US" sz="3000" dirty="0"/>
              <a:t>字型；字體大小範圍建議</a:t>
            </a:r>
            <a:r>
              <a:rPr lang="en-US" altLang="zh-TW" sz="3000" dirty="0"/>
              <a:t>30pt~34pt </a:t>
            </a:r>
            <a:r>
              <a:rPr lang="zh-TW" altLang="en-US" sz="3000" dirty="0"/>
              <a:t>，字體顏色不限，建議以深色為主。</a:t>
            </a:r>
          </a:p>
          <a:p>
            <a:pPr marL="514350" indent="-514350">
              <a:lnSpc>
                <a:spcPts val="3800"/>
              </a:lnSpc>
              <a:buFont typeface="+mj-lt"/>
              <a:buAutoNum type="arabicPeriod"/>
            </a:pPr>
            <a:r>
              <a:rPr lang="zh-TW" altLang="en-US" sz="3000" dirty="0"/>
              <a:t>以中文或英文打字，繕打時採用橫式。行距建議設固定行高</a:t>
            </a:r>
            <a:r>
              <a:rPr lang="en-US" altLang="zh-TW" sz="3000" dirty="0"/>
              <a:t>38~40pt</a:t>
            </a:r>
            <a:r>
              <a:rPr lang="zh-TW" altLang="en-US" sz="3000" dirty="0"/>
              <a:t>。</a:t>
            </a:r>
          </a:p>
          <a:p>
            <a:pPr marL="514350" indent="-514350">
              <a:lnSpc>
                <a:spcPts val="3800"/>
              </a:lnSpc>
              <a:buFont typeface="+mj-lt"/>
              <a:buAutoNum type="arabicPeriod"/>
            </a:pPr>
            <a:r>
              <a:rPr lang="zh-TW" altLang="en-US" sz="3000" dirty="0"/>
              <a:t>圖表需以良好解析度呈現，可以列於文中或單獨呈現。列在文中者，請盡量靠近文中第一次提及的地方。</a:t>
            </a:r>
            <a:endParaRPr lang="en-US" altLang="zh-TW" sz="3000" dirty="0"/>
          </a:p>
          <a:p>
            <a:pPr marL="514350" indent="-514350">
              <a:lnSpc>
                <a:spcPts val="3800"/>
              </a:lnSpc>
              <a:buFont typeface="+mj-lt"/>
              <a:buAutoNum type="arabicPeriod"/>
            </a:pPr>
            <a:r>
              <a:rPr lang="zh-TW" altLang="en-US" sz="3000" dirty="0"/>
              <a:t>各圖、表請備說明內容，圖表的說明建議置於上方。圖、表說明文字建議使用</a:t>
            </a:r>
            <a:r>
              <a:rPr lang="en-US" altLang="zh-TW" sz="3000" dirty="0"/>
              <a:t>20pt</a:t>
            </a:r>
            <a:r>
              <a:rPr lang="zh-TW" altLang="en-US" sz="3000" dirty="0"/>
              <a:t>，新細明體</a:t>
            </a:r>
            <a:r>
              <a:rPr lang="en-US" altLang="zh-TW" sz="3000" dirty="0"/>
              <a:t>(</a:t>
            </a:r>
            <a:r>
              <a:rPr lang="zh-TW" altLang="en-US" sz="3000" dirty="0"/>
              <a:t>加粗</a:t>
            </a:r>
            <a:r>
              <a:rPr lang="en-US" altLang="zh-TW" sz="3000" dirty="0"/>
              <a:t>)</a:t>
            </a:r>
            <a:r>
              <a:rPr lang="zh-TW" altLang="en-US" sz="3000" dirty="0"/>
              <a:t>。</a:t>
            </a:r>
            <a:endParaRPr lang="en-US" altLang="zh-TW" sz="3000" dirty="0"/>
          </a:p>
          <a:p>
            <a:pPr>
              <a:lnSpc>
                <a:spcPts val="3800"/>
              </a:lnSpc>
            </a:pPr>
            <a:endParaRPr lang="en-US" altLang="zh-TW" sz="3000" dirty="0"/>
          </a:p>
          <a:p>
            <a:pPr>
              <a:lnSpc>
                <a:spcPts val="1000"/>
              </a:lnSpc>
            </a:pPr>
            <a:endParaRPr lang="zh-TW" altLang="en-US" sz="4500" b="1" dirty="0"/>
          </a:p>
          <a:p>
            <a:pPr>
              <a:lnSpc>
                <a:spcPts val="5000"/>
              </a:lnSpc>
            </a:pPr>
            <a:r>
              <a:rPr lang="zh-TW" altLang="en-US" sz="4000" b="1" dirty="0"/>
              <a:t>三、海報發表注意事項</a:t>
            </a:r>
          </a:p>
          <a:p>
            <a:pPr>
              <a:lnSpc>
                <a:spcPts val="3800"/>
              </a:lnSpc>
            </a:pPr>
            <a:r>
              <a:rPr lang="zh-TW" altLang="en-US" sz="3000" dirty="0"/>
              <a:t>海報將由執行單位進行輸出，</a:t>
            </a:r>
            <a:r>
              <a:rPr lang="zh-TW" altLang="en-US" sz="3000" dirty="0">
                <a:solidFill>
                  <a:srgbClr val="FF0000"/>
                </a:solidFill>
              </a:rPr>
              <a:t>請於</a:t>
            </a:r>
            <a:r>
              <a:rPr lang="en-US" altLang="zh-TW" sz="3000" dirty="0">
                <a:solidFill>
                  <a:srgbClr val="FF0000"/>
                </a:solidFill>
              </a:rPr>
              <a:t>113/12/18(</a:t>
            </a:r>
            <a:r>
              <a:rPr lang="zh-TW" altLang="en-US" sz="3000" dirty="0">
                <a:solidFill>
                  <a:srgbClr val="FF0000"/>
                </a:solidFill>
              </a:rPr>
              <a:t>三</a:t>
            </a:r>
            <a:r>
              <a:rPr lang="en-US" altLang="zh-TW" sz="3000" dirty="0">
                <a:solidFill>
                  <a:srgbClr val="FF0000"/>
                </a:solidFill>
              </a:rPr>
              <a:t>)-12/24(</a:t>
            </a:r>
            <a:r>
              <a:rPr lang="zh-TW" altLang="en-US" sz="3000" dirty="0">
                <a:solidFill>
                  <a:srgbClr val="FF0000"/>
                </a:solidFill>
              </a:rPr>
              <a:t>二</a:t>
            </a:r>
            <a:r>
              <a:rPr lang="en-US" altLang="zh-TW" sz="3000" dirty="0">
                <a:solidFill>
                  <a:srgbClr val="FF0000"/>
                </a:solidFill>
              </a:rPr>
              <a:t>)</a:t>
            </a:r>
            <a:r>
              <a:rPr lang="zh-TW" altLang="en-US" sz="3000" dirty="0">
                <a:solidFill>
                  <a:srgbClr val="FF0000"/>
                </a:solidFill>
              </a:rPr>
              <a:t>下午</a:t>
            </a:r>
            <a:r>
              <a:rPr lang="en-US" altLang="zh-TW" sz="3000" dirty="0">
                <a:solidFill>
                  <a:srgbClr val="FF0000"/>
                </a:solidFill>
              </a:rPr>
              <a:t>11</a:t>
            </a:r>
            <a:r>
              <a:rPr lang="zh-TW" altLang="en-US" sz="3000" dirty="0">
                <a:solidFill>
                  <a:srgbClr val="FF0000"/>
                </a:solidFill>
              </a:rPr>
              <a:t>時</a:t>
            </a:r>
            <a:r>
              <a:rPr lang="en-US" altLang="zh-TW" sz="3000" dirty="0">
                <a:solidFill>
                  <a:srgbClr val="FF0000"/>
                </a:solidFill>
              </a:rPr>
              <a:t>59</a:t>
            </a:r>
            <a:r>
              <a:rPr lang="zh-TW" altLang="en-US" sz="3000" dirty="0">
                <a:solidFill>
                  <a:srgbClr val="FF0000"/>
                </a:solidFill>
              </a:rPr>
              <a:t>分前請把檔案上傳至雲端 </a:t>
            </a:r>
            <a:r>
              <a:rPr lang="en-US" altLang="zh-TW" sz="3000" dirty="0">
                <a:hlinkClick r:id="rId2"/>
              </a:rPr>
              <a:t>https://reurl.cc/my503A</a:t>
            </a:r>
            <a:endParaRPr lang="en-US" altLang="zh-TW" sz="3000" dirty="0"/>
          </a:p>
          <a:p>
            <a:pPr>
              <a:lnSpc>
                <a:spcPts val="1000"/>
              </a:lnSpc>
            </a:pPr>
            <a:endParaRPr lang="en-US" altLang="zh-TW" sz="3000" dirty="0"/>
          </a:p>
          <a:p>
            <a:pPr marL="457200" indent="-457200">
              <a:lnSpc>
                <a:spcPts val="3800"/>
              </a:lnSpc>
              <a:buFont typeface="Wingdings" panose="05000000000000000000" pitchFamily="2" charset="2"/>
              <a:buChar char="Ø"/>
            </a:pPr>
            <a:r>
              <a:rPr lang="zh-TW" altLang="en-US" sz="3000" dirty="0"/>
              <a:t>雲端將於</a:t>
            </a:r>
            <a:r>
              <a:rPr lang="en-US" altLang="zh-TW" sz="3000" b="1" dirty="0"/>
              <a:t>113/12/17</a:t>
            </a:r>
            <a:r>
              <a:rPr lang="zh-TW" altLang="en-US" sz="3000" b="1" dirty="0"/>
              <a:t>號</a:t>
            </a:r>
            <a:r>
              <a:rPr lang="en-US" altLang="zh-TW" sz="3000" b="1" dirty="0"/>
              <a:t>17</a:t>
            </a:r>
            <a:r>
              <a:rPr lang="zh-TW" altLang="en-US" sz="3000" b="1" dirty="0"/>
              <a:t>點後開放上傳</a:t>
            </a:r>
            <a:endParaRPr lang="en-US" altLang="zh-TW" sz="3000" b="1" dirty="0"/>
          </a:p>
          <a:p>
            <a:pPr marL="457200" indent="-457200">
              <a:lnSpc>
                <a:spcPts val="3800"/>
              </a:lnSpc>
              <a:buFont typeface="Wingdings" panose="05000000000000000000" pitchFamily="2" charset="2"/>
              <a:buChar char="Ø"/>
            </a:pPr>
            <a:r>
              <a:rPr lang="zh-TW" altLang="en-US" sz="3000" dirty="0"/>
              <a:t>檔案格式：請上傳原檔</a:t>
            </a:r>
            <a:r>
              <a:rPr lang="en-US" altLang="zh-TW" sz="3000" dirty="0"/>
              <a:t>(ppt)+PDF</a:t>
            </a:r>
            <a:r>
              <a:rPr lang="zh-TW" altLang="en-US" sz="3000"/>
              <a:t>檔 </a:t>
            </a:r>
            <a:endParaRPr lang="en-US" altLang="zh-TW" sz="3000" dirty="0"/>
          </a:p>
          <a:p>
            <a:pPr marL="457200" indent="-457200">
              <a:lnSpc>
                <a:spcPts val="3800"/>
              </a:lnSpc>
              <a:buFont typeface="Wingdings" panose="05000000000000000000" pitchFamily="2" charset="2"/>
              <a:buChar char="Ø"/>
            </a:pPr>
            <a:r>
              <a:rPr lang="zh-TW" altLang="en-US" sz="3000" dirty="0"/>
              <a:t>上傳注意事項：檔案上傳權限僅開放給第一聯絡人與第二聯絡人，請上傳至各組資料夾中，並把原檔與</a:t>
            </a:r>
            <a:r>
              <a:rPr lang="en-US" altLang="zh-TW" sz="3000" dirty="0"/>
              <a:t>PDF</a:t>
            </a:r>
            <a:r>
              <a:rPr lang="zh-TW" altLang="en-US" sz="3000" dirty="0"/>
              <a:t>檔一起上傳至新增資料夾中。</a:t>
            </a:r>
            <a:endParaRPr lang="en-US" altLang="zh-TW" sz="3000" dirty="0"/>
          </a:p>
          <a:p>
            <a:pPr marL="457200" indent="-457200">
              <a:lnSpc>
                <a:spcPts val="3800"/>
              </a:lnSpc>
              <a:buFont typeface="Wingdings" panose="05000000000000000000" pitchFamily="2" charset="2"/>
              <a:buChar char="Ø"/>
            </a:pPr>
            <a:r>
              <a:rPr lang="zh-TW" altLang="en-US" sz="3000" dirty="0"/>
              <a:t>發表地點：海報將於成果發表當天張貼於本校英才校區寶成演藝廳一樓大廳，張貼時間僅於成果發表期間。</a:t>
            </a:r>
            <a:endParaRPr lang="en-US" altLang="zh-TW" sz="3000" dirty="0"/>
          </a:p>
          <a:p>
            <a:pPr marL="457200" indent="-457200">
              <a:lnSpc>
                <a:spcPts val="3800"/>
              </a:lnSpc>
              <a:buFont typeface="Wingdings" panose="05000000000000000000" pitchFamily="2" charset="2"/>
              <a:buChar char="Ø"/>
            </a:pPr>
            <a:r>
              <a:rPr lang="zh-TW" altLang="en-US" sz="3000" dirty="0"/>
              <a:t>海報展示時間結束後，若發表組別想帶回海報，請於發表當天於服務台登記，並於成果發表結束後於服務台索取。若未要求索取，則由執行單位代為處理。</a:t>
            </a:r>
          </a:p>
        </p:txBody>
      </p:sp>
      <p:sp>
        <p:nvSpPr>
          <p:cNvPr id="7" name="文字方塊 6">
            <a:extLst>
              <a:ext uri="{FF2B5EF4-FFF2-40B4-BE49-F238E27FC236}">
                <a16:creationId xmlns:a16="http://schemas.microsoft.com/office/drawing/2014/main" id="{39FC816F-EAC3-4E57-BE2D-B0A7FEA4B3CB}"/>
              </a:ext>
            </a:extLst>
          </p:cNvPr>
          <p:cNvSpPr txBox="1"/>
          <p:nvPr/>
        </p:nvSpPr>
        <p:spPr>
          <a:xfrm>
            <a:off x="7722902" y="5339599"/>
            <a:ext cx="5937816" cy="646331"/>
          </a:xfrm>
          <a:prstGeom prst="rect">
            <a:avLst/>
          </a:prstGeom>
          <a:noFill/>
        </p:spPr>
        <p:txBody>
          <a:bodyPr wrap="square" rtlCol="0">
            <a:spAutoFit/>
          </a:bodyPr>
          <a:lstStyle/>
          <a:p>
            <a:r>
              <a:rPr lang="zh-TW" altLang="en-US" sz="3600" dirty="0">
                <a:latin typeface="微軟正黑體" panose="020B0604030504040204" pitchFamily="34" charset="-120"/>
                <a:ea typeface="微軟正黑體" panose="020B0604030504040204" pitchFamily="34" charset="-120"/>
              </a:rPr>
              <a:t>指導老師：  </a:t>
            </a:r>
            <a:r>
              <a:rPr lang="en-US" altLang="zh-TW" sz="3600" dirty="0">
                <a:latin typeface="微軟正黑體" panose="020B0604030504040204" pitchFamily="34" charset="-120"/>
                <a:ea typeface="微軟正黑體" panose="020B0604030504040204" pitchFamily="34" charset="-120"/>
              </a:rPr>
              <a:t>XXX</a:t>
            </a:r>
            <a:r>
              <a:rPr lang="zh-TW" altLang="en-US" sz="3600" dirty="0">
                <a:latin typeface="微軟正黑體" panose="020B0604030504040204" pitchFamily="34" charset="-120"/>
                <a:ea typeface="微軟正黑體" panose="020B0604030504040204" pitchFamily="34" charset="-120"/>
              </a:rPr>
              <a:t> 、</a:t>
            </a:r>
            <a:r>
              <a:rPr lang="en-US" altLang="zh-TW" sz="3600" dirty="0">
                <a:latin typeface="微軟正黑體" panose="020B0604030504040204" pitchFamily="34" charset="-120"/>
                <a:ea typeface="微軟正黑體" panose="020B0604030504040204" pitchFamily="34" charset="-120"/>
              </a:rPr>
              <a:t>YYYA</a:t>
            </a:r>
            <a:endParaRPr lang="zh-TW" altLang="en-US" sz="3600" dirty="0">
              <a:latin typeface="微軟正黑體" panose="020B0604030504040204" pitchFamily="34" charset="-120"/>
              <a:ea typeface="微軟正黑體" panose="020B0604030504040204" pitchFamily="34" charset="-120"/>
            </a:endParaRPr>
          </a:p>
        </p:txBody>
      </p:sp>
      <p:sp>
        <p:nvSpPr>
          <p:cNvPr id="8" name="文字方塊 7">
            <a:extLst>
              <a:ext uri="{FF2B5EF4-FFF2-40B4-BE49-F238E27FC236}">
                <a16:creationId xmlns:a16="http://schemas.microsoft.com/office/drawing/2014/main" id="{B35541FF-4E41-4984-AD91-BB9A3DFCB49B}"/>
              </a:ext>
            </a:extLst>
          </p:cNvPr>
          <p:cNvSpPr txBox="1"/>
          <p:nvPr/>
        </p:nvSpPr>
        <p:spPr>
          <a:xfrm>
            <a:off x="9726291" y="6705693"/>
            <a:ext cx="1931038" cy="646331"/>
          </a:xfrm>
          <a:prstGeom prst="rect">
            <a:avLst/>
          </a:prstGeom>
          <a:noFill/>
        </p:spPr>
        <p:txBody>
          <a:bodyPr wrap="square" rtlCol="0">
            <a:spAutoFit/>
          </a:bodyPr>
          <a:lstStyle/>
          <a:p>
            <a:r>
              <a:rPr lang="zh-TW" altLang="en-US" sz="3600" dirty="0">
                <a:latin typeface="微軟正黑體" panose="020B0604030504040204" pitchFamily="34" charset="-120"/>
                <a:ea typeface="微軟正黑體" panose="020B0604030504040204" pitchFamily="34" charset="-120"/>
              </a:rPr>
              <a:t>學校名</a:t>
            </a:r>
          </a:p>
        </p:txBody>
      </p:sp>
    </p:spTree>
    <p:extLst>
      <p:ext uri="{BB962C8B-B14F-4D97-AF65-F5344CB8AC3E}">
        <p14:creationId xmlns:p14="http://schemas.microsoft.com/office/powerpoint/2010/main" val="2339010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17500DAA-D857-44CF-A23A-A394B716E343}"/>
              </a:ext>
            </a:extLst>
          </p:cNvPr>
          <p:cNvPicPr>
            <a:picLocks noChangeAspect="1"/>
          </p:cNvPicPr>
          <p:nvPr/>
        </p:nvPicPr>
        <p:blipFill rotWithShape="1">
          <a:blip r:embed="rId2">
            <a:extLst>
              <a:ext uri="{28A0092B-C50C-407E-A947-70E740481C1C}">
                <a14:useLocalDpi xmlns:a14="http://schemas.microsoft.com/office/drawing/2010/main" val="0"/>
              </a:ext>
            </a:extLst>
          </a:blip>
          <a:srcRect r="186"/>
          <a:stretch/>
        </p:blipFill>
        <p:spPr>
          <a:xfrm>
            <a:off x="0" y="0"/>
            <a:ext cx="21419086" cy="30275213"/>
          </a:xfrm>
          <a:prstGeom prst="rect">
            <a:avLst/>
          </a:prstGeom>
        </p:spPr>
      </p:pic>
      <p:sp>
        <p:nvSpPr>
          <p:cNvPr id="3" name="文字方塊 2">
            <a:extLst>
              <a:ext uri="{FF2B5EF4-FFF2-40B4-BE49-F238E27FC236}">
                <a16:creationId xmlns:a16="http://schemas.microsoft.com/office/drawing/2014/main" id="{1E001295-16E0-44C2-9D71-7E0E3EFB161C}"/>
              </a:ext>
            </a:extLst>
          </p:cNvPr>
          <p:cNvSpPr txBox="1"/>
          <p:nvPr/>
        </p:nvSpPr>
        <p:spPr>
          <a:xfrm>
            <a:off x="3910769" y="4458457"/>
            <a:ext cx="13562085" cy="1169551"/>
          </a:xfrm>
          <a:prstGeom prst="rect">
            <a:avLst/>
          </a:prstGeom>
          <a:noFill/>
        </p:spPr>
        <p:txBody>
          <a:bodyPr wrap="square" rtlCol="0">
            <a:spAutoFit/>
          </a:bodyPr>
          <a:lstStyle/>
          <a:p>
            <a:pPr algn="ctr"/>
            <a:r>
              <a:rPr lang="zh-TW" altLang="en-US" sz="7000" b="1" dirty="0">
                <a:latin typeface="微軟正黑體" panose="020B0604030504040204" pitchFamily="34" charset="-120"/>
                <a:ea typeface="微軟正黑體" panose="020B0604030504040204" pitchFamily="34" charset="-120"/>
              </a:rPr>
              <a:t>教育大數據期末發表海報範例 </a:t>
            </a:r>
            <a:r>
              <a:rPr lang="en-US" altLang="zh-TW" sz="7000" b="1" dirty="0">
                <a:latin typeface="微軟正黑體" panose="020B0604030504040204" pitchFamily="34" charset="-120"/>
                <a:ea typeface="微軟正黑體" panose="020B0604030504040204" pitchFamily="34" charset="-120"/>
              </a:rPr>
              <a:t>1</a:t>
            </a:r>
            <a:endParaRPr lang="zh-TW" altLang="en-US" sz="7000" b="1" dirty="0">
              <a:latin typeface="微軟正黑體" panose="020B0604030504040204" pitchFamily="34" charset="-120"/>
              <a:ea typeface="微軟正黑體" panose="020B0604030504040204" pitchFamily="34" charset="-120"/>
            </a:endParaRPr>
          </a:p>
        </p:txBody>
      </p:sp>
      <p:sp>
        <p:nvSpPr>
          <p:cNvPr id="4" name="文字方塊 3">
            <a:extLst>
              <a:ext uri="{FF2B5EF4-FFF2-40B4-BE49-F238E27FC236}">
                <a16:creationId xmlns:a16="http://schemas.microsoft.com/office/drawing/2014/main" id="{271BED35-EB17-469E-A6A7-192CFB33CBEF}"/>
              </a:ext>
            </a:extLst>
          </p:cNvPr>
          <p:cNvSpPr txBox="1"/>
          <p:nvPr/>
        </p:nvSpPr>
        <p:spPr>
          <a:xfrm>
            <a:off x="5357367" y="5675777"/>
            <a:ext cx="10668886" cy="646331"/>
          </a:xfrm>
          <a:prstGeom prst="rect">
            <a:avLst/>
          </a:prstGeom>
          <a:noFill/>
        </p:spPr>
        <p:txBody>
          <a:bodyPr wrap="square" rtlCol="0">
            <a:spAutoFit/>
          </a:bodyPr>
          <a:lstStyle/>
          <a:p>
            <a:pPr algn="ctr"/>
            <a:r>
              <a:rPr lang="zh-TW" altLang="en-US" sz="3600" dirty="0">
                <a:latin typeface="微軟正黑體" panose="020B0604030504040204" pitchFamily="34" charset="-120"/>
                <a:ea typeface="微軟正黑體" panose="020B0604030504040204" pitchFamily="34" charset="-120"/>
              </a:rPr>
              <a:t>指導老師 </a:t>
            </a:r>
            <a:r>
              <a:rPr lang="en-US" altLang="zh-TW" sz="3600" dirty="0">
                <a:latin typeface="微軟正黑體" panose="020B0604030504040204" pitchFamily="34" charset="-120"/>
                <a:ea typeface="微軟正黑體" panose="020B0604030504040204" pitchFamily="34" charset="-120"/>
              </a:rPr>
              <a:t>/ </a:t>
            </a:r>
            <a:r>
              <a:rPr lang="zh-TW" altLang="en-US" sz="3600" dirty="0">
                <a:latin typeface="微軟正黑體" panose="020B0604030504040204" pitchFamily="34" charset="-120"/>
                <a:ea typeface="微軟正黑體" panose="020B0604030504040204" pitchFamily="34" charset="-120"/>
              </a:rPr>
              <a:t>王小名、蔡曉明</a:t>
            </a:r>
          </a:p>
        </p:txBody>
      </p:sp>
      <p:sp>
        <p:nvSpPr>
          <p:cNvPr id="5" name="文字方塊 4">
            <a:extLst>
              <a:ext uri="{FF2B5EF4-FFF2-40B4-BE49-F238E27FC236}">
                <a16:creationId xmlns:a16="http://schemas.microsoft.com/office/drawing/2014/main" id="{B70AE328-645A-4E81-9C67-4C2F2E5B9121}"/>
              </a:ext>
            </a:extLst>
          </p:cNvPr>
          <p:cNvSpPr txBox="1"/>
          <p:nvPr/>
        </p:nvSpPr>
        <p:spPr>
          <a:xfrm>
            <a:off x="5357367" y="7063976"/>
            <a:ext cx="10668886" cy="646331"/>
          </a:xfrm>
          <a:prstGeom prst="rect">
            <a:avLst/>
          </a:prstGeom>
          <a:noFill/>
        </p:spPr>
        <p:txBody>
          <a:bodyPr wrap="square" rtlCol="0">
            <a:spAutoFit/>
          </a:bodyPr>
          <a:lstStyle/>
          <a:p>
            <a:pPr algn="ctr"/>
            <a:r>
              <a:rPr lang="zh-TW" altLang="en-US" sz="3600" dirty="0">
                <a:latin typeface="微軟正黑體" panose="020B0604030504040204" pitchFamily="34" charset="-120"/>
                <a:ea typeface="微軟正黑體" panose="020B0604030504040204" pitchFamily="34" charset="-120"/>
              </a:rPr>
              <a:t>國立臺中教育大學</a:t>
            </a:r>
          </a:p>
        </p:txBody>
      </p:sp>
      <p:sp>
        <p:nvSpPr>
          <p:cNvPr id="6" name="文字方塊 5">
            <a:extLst>
              <a:ext uri="{FF2B5EF4-FFF2-40B4-BE49-F238E27FC236}">
                <a16:creationId xmlns:a16="http://schemas.microsoft.com/office/drawing/2014/main" id="{690C63C0-869D-495F-8F87-120B638FA461}"/>
              </a:ext>
            </a:extLst>
          </p:cNvPr>
          <p:cNvSpPr txBox="1"/>
          <p:nvPr/>
        </p:nvSpPr>
        <p:spPr>
          <a:xfrm>
            <a:off x="5357367" y="6369877"/>
            <a:ext cx="10668886" cy="646331"/>
          </a:xfrm>
          <a:prstGeom prst="rect">
            <a:avLst/>
          </a:prstGeom>
          <a:noFill/>
        </p:spPr>
        <p:txBody>
          <a:bodyPr wrap="square" rtlCol="0">
            <a:spAutoFit/>
          </a:bodyPr>
          <a:lstStyle/>
          <a:p>
            <a:pPr algn="ctr"/>
            <a:r>
              <a:rPr lang="zh-TW" altLang="en-US" sz="3600" dirty="0">
                <a:latin typeface="微軟正黑體" panose="020B0604030504040204" pitchFamily="34" charset="-120"/>
                <a:ea typeface="微軟正黑體" panose="020B0604030504040204" pitchFamily="34" charset="-120"/>
              </a:rPr>
              <a:t>小組成員 </a:t>
            </a:r>
            <a:r>
              <a:rPr lang="en-US" altLang="zh-TW" sz="3600" dirty="0">
                <a:latin typeface="微軟正黑體" panose="020B0604030504040204" pitchFamily="34" charset="-120"/>
                <a:ea typeface="微軟正黑體" panose="020B0604030504040204" pitchFamily="34" charset="-120"/>
              </a:rPr>
              <a:t>/ </a:t>
            </a:r>
            <a:r>
              <a:rPr lang="zh-TW" altLang="en-US" sz="3600" dirty="0">
                <a:latin typeface="微軟正黑體" panose="020B0604030504040204" pitchFamily="34" charset="-120"/>
                <a:ea typeface="微軟正黑體" panose="020B0604030504040204" pitchFamily="34" charset="-120"/>
              </a:rPr>
              <a:t>方小明、林小銘、莊小鳴</a:t>
            </a:r>
          </a:p>
        </p:txBody>
      </p:sp>
      <p:sp>
        <p:nvSpPr>
          <p:cNvPr id="7" name="文字方塊 6">
            <a:extLst>
              <a:ext uri="{FF2B5EF4-FFF2-40B4-BE49-F238E27FC236}">
                <a16:creationId xmlns:a16="http://schemas.microsoft.com/office/drawing/2014/main" id="{81A80692-F3D5-4F02-9BE3-11BF76F03162}"/>
              </a:ext>
            </a:extLst>
          </p:cNvPr>
          <p:cNvSpPr txBox="1"/>
          <p:nvPr/>
        </p:nvSpPr>
        <p:spPr>
          <a:xfrm>
            <a:off x="1137185" y="8000201"/>
            <a:ext cx="4769418" cy="707886"/>
          </a:xfrm>
          <a:prstGeom prst="rect">
            <a:avLst/>
          </a:prstGeom>
          <a:noFill/>
        </p:spPr>
        <p:txBody>
          <a:bodyPr wrap="square" rtlCol="0">
            <a:spAutoFit/>
          </a:bodyPr>
          <a:lstStyle>
            <a:defPPr>
              <a:defRPr lang="zh-TW"/>
            </a:defPPr>
            <a:lvl1pPr>
              <a:defRPr sz="2800">
                <a:latin typeface="微軟正黑體" panose="020B0604030504040204" pitchFamily="34" charset="-120"/>
                <a:ea typeface="微軟正黑體" panose="020B0604030504040204" pitchFamily="34" charset="-120"/>
              </a:defRPr>
            </a:lvl1pPr>
          </a:lstStyle>
          <a:p>
            <a:r>
              <a:rPr lang="zh-TW" altLang="en-US" sz="4000" b="1" dirty="0">
                <a:solidFill>
                  <a:schemeClr val="accent5">
                    <a:lumMod val="75000"/>
                  </a:schemeClr>
                </a:solidFill>
              </a:rPr>
              <a:t>一、研究議題與動機</a:t>
            </a:r>
            <a:endParaRPr lang="en-US" altLang="zh-TW" sz="4000" b="1" dirty="0">
              <a:solidFill>
                <a:schemeClr val="accent5">
                  <a:lumMod val="75000"/>
                </a:schemeClr>
              </a:solidFill>
            </a:endParaRPr>
          </a:p>
        </p:txBody>
      </p:sp>
      <p:sp>
        <p:nvSpPr>
          <p:cNvPr id="10" name="文字方塊 9">
            <a:extLst>
              <a:ext uri="{FF2B5EF4-FFF2-40B4-BE49-F238E27FC236}">
                <a16:creationId xmlns:a16="http://schemas.microsoft.com/office/drawing/2014/main" id="{74DC6AA5-6291-452B-95B5-20110167AA2A}"/>
              </a:ext>
            </a:extLst>
          </p:cNvPr>
          <p:cNvSpPr txBox="1"/>
          <p:nvPr/>
        </p:nvSpPr>
        <p:spPr>
          <a:xfrm>
            <a:off x="1137185" y="8665117"/>
            <a:ext cx="19109255" cy="2495363"/>
          </a:xfrm>
          <a:prstGeom prst="rect">
            <a:avLst/>
          </a:prstGeom>
          <a:noFill/>
        </p:spPr>
        <p:txBody>
          <a:bodyPr wrap="square" rtlCol="0">
            <a:spAutoFit/>
          </a:bodyPr>
          <a:lstStyle/>
          <a:p>
            <a:pPr>
              <a:lnSpc>
                <a:spcPts val="3800"/>
              </a:lnSpc>
            </a:pPr>
            <a:r>
              <a:rPr lang="zh-TW" altLang="zh-TW" sz="3000" dirty="0">
                <a:latin typeface="微軟正黑體" panose="020B0604030504040204" pitchFamily="34" charset="-120"/>
                <a:ea typeface="微軟正黑體" panose="020B0604030504040204" pitchFamily="34" charset="-120"/>
              </a:rPr>
              <a:t>教育資料科學的發展，在疫情的推動下，已成為世界趨勢，引領教育趨勢發展。聯合國教科文組織（</a:t>
            </a:r>
            <a:r>
              <a:rPr lang="en-US" altLang="zh-TW" sz="3000" dirty="0">
                <a:latin typeface="微軟正黑體" panose="020B0604030504040204" pitchFamily="34" charset="-120"/>
                <a:ea typeface="微軟正黑體" panose="020B0604030504040204" pitchFamily="34" charset="-120"/>
              </a:rPr>
              <a:t>United Nations </a:t>
            </a:r>
            <a:r>
              <a:rPr lang="en-US" altLang="zh-TW" sz="3000" dirty="0" err="1">
                <a:latin typeface="微軟正黑體" panose="020B0604030504040204" pitchFamily="34" charset="-120"/>
                <a:ea typeface="微軟正黑體" panose="020B0604030504040204" pitchFamily="34" charset="-120"/>
              </a:rPr>
              <a:t>Educationnel</a:t>
            </a:r>
            <a:r>
              <a:rPr lang="en-US" altLang="zh-TW" sz="3000" dirty="0">
                <a:latin typeface="微軟正黑體" panose="020B0604030504040204" pitchFamily="34" charset="-120"/>
                <a:ea typeface="微軟正黑體" panose="020B0604030504040204" pitchFamily="34" charset="-120"/>
              </a:rPr>
              <a:t>, Scientific and Cultural Organization</a:t>
            </a:r>
            <a:r>
              <a:rPr lang="zh-TW" altLang="zh-TW" sz="3000" dirty="0">
                <a:latin typeface="微軟正黑體" panose="020B0604030504040204" pitchFamily="34" charset="-120"/>
                <a:ea typeface="微軟正黑體" panose="020B0604030504040204" pitchFamily="34" charset="-120"/>
              </a:rPr>
              <a:t>）於</a:t>
            </a:r>
            <a:r>
              <a:rPr lang="en-US" altLang="zh-TW" sz="3000" dirty="0">
                <a:latin typeface="微軟正黑體" panose="020B0604030504040204" pitchFamily="34" charset="-120"/>
                <a:ea typeface="微軟正黑體" panose="020B0604030504040204" pitchFamily="34" charset="-120"/>
              </a:rPr>
              <a:t>2021</a:t>
            </a:r>
            <a:r>
              <a:rPr lang="zh-TW" altLang="zh-TW" sz="3000" dirty="0">
                <a:latin typeface="微軟正黑體" panose="020B0604030504040204" pitchFamily="34" charset="-120"/>
                <a:ea typeface="微軟正黑體" panose="020B0604030504040204" pitchFamily="34" charset="-120"/>
              </a:rPr>
              <a:t>年發表「人工智能與教育</a:t>
            </a:r>
            <a:r>
              <a:rPr lang="en-US" altLang="zh-TW" sz="3000" dirty="0">
                <a:latin typeface="微軟正黑體" panose="020B0604030504040204" pitchFamily="34" charset="-120"/>
                <a:ea typeface="微軟正黑體" panose="020B0604030504040204" pitchFamily="34" charset="-120"/>
              </a:rPr>
              <a:t>: </a:t>
            </a:r>
            <a:r>
              <a:rPr lang="zh-TW" altLang="zh-TW" sz="3000" dirty="0">
                <a:latin typeface="微軟正黑體" panose="020B0604030504040204" pitchFamily="34" charset="-120"/>
                <a:ea typeface="微軟正黑體" panose="020B0604030504040204" pitchFamily="34" charset="-120"/>
              </a:rPr>
              <a:t>政策制定者指南 」報告書，明確指出在第四次工業革命（工業</a:t>
            </a:r>
            <a:r>
              <a:rPr lang="en-US" altLang="zh-TW" sz="3000" dirty="0">
                <a:latin typeface="微軟正黑體" panose="020B0604030504040204" pitchFamily="34" charset="-120"/>
                <a:ea typeface="微軟正黑體" panose="020B0604030504040204" pitchFamily="34" charset="-120"/>
              </a:rPr>
              <a:t>4.0</a:t>
            </a:r>
            <a:r>
              <a:rPr lang="zh-TW" altLang="zh-TW" sz="3000" dirty="0">
                <a:latin typeface="微軟正黑體" panose="020B0604030504040204" pitchFamily="34" charset="-120"/>
                <a:ea typeface="微軟正黑體" panose="020B0604030504040204" pitchFamily="34" charset="-120"/>
              </a:rPr>
              <a:t>）的全球趨勢下，世界各國運用大數據引導</a:t>
            </a:r>
            <a:r>
              <a:rPr lang="en-US" altLang="zh-TW" sz="3000" dirty="0">
                <a:latin typeface="微軟正黑體" panose="020B0604030504040204" pitchFamily="34" charset="-120"/>
                <a:ea typeface="微軟正黑體" panose="020B0604030504040204" pitchFamily="34" charset="-120"/>
              </a:rPr>
              <a:t>AI</a:t>
            </a:r>
            <a:r>
              <a:rPr lang="zh-TW" altLang="zh-TW" sz="3000" dirty="0">
                <a:latin typeface="微軟正黑體" panose="020B0604030504040204" pitchFamily="34" charset="-120"/>
                <a:ea typeface="微軟正黑體" panose="020B0604030504040204" pitchFamily="34" charset="-120"/>
              </a:rPr>
              <a:t>的發展，並促進學生的學習，不僅是未來趨勢，也需要跨學科的規劃以及跨部門的治理。教育工作者如何在合乎倫理、包容和公平的條件下，發覺人工智慧的潛力並促進教育發展，是各國皆刻正努力的目標。</a:t>
            </a:r>
            <a:endParaRPr lang="en-US" altLang="zh-TW" sz="3000" dirty="0">
              <a:latin typeface="微軟正黑體" panose="020B0604030504040204" pitchFamily="34" charset="-120"/>
              <a:ea typeface="微軟正黑體" panose="020B0604030504040204" pitchFamily="34" charset="-120"/>
            </a:endParaRPr>
          </a:p>
        </p:txBody>
      </p:sp>
      <p:sp>
        <p:nvSpPr>
          <p:cNvPr id="11" name="文字方塊 10">
            <a:extLst>
              <a:ext uri="{FF2B5EF4-FFF2-40B4-BE49-F238E27FC236}">
                <a16:creationId xmlns:a16="http://schemas.microsoft.com/office/drawing/2014/main" id="{21818751-AF3C-4741-A671-3E0F91209D6F}"/>
              </a:ext>
            </a:extLst>
          </p:cNvPr>
          <p:cNvSpPr txBox="1"/>
          <p:nvPr/>
        </p:nvSpPr>
        <p:spPr>
          <a:xfrm>
            <a:off x="1137185" y="11491364"/>
            <a:ext cx="3289136" cy="707886"/>
          </a:xfrm>
          <a:prstGeom prst="rect">
            <a:avLst/>
          </a:prstGeom>
          <a:noFill/>
        </p:spPr>
        <p:txBody>
          <a:bodyPr wrap="square" rtlCol="0">
            <a:spAutoFit/>
          </a:bodyPr>
          <a:lstStyle>
            <a:defPPr>
              <a:defRPr lang="en-US"/>
            </a:defPPr>
            <a:lvl1pPr>
              <a:defRPr sz="4500" b="1">
                <a:solidFill>
                  <a:schemeClr val="accent5">
                    <a:lumMod val="75000"/>
                  </a:schemeClr>
                </a:solidFill>
                <a:latin typeface="微軟正黑體" panose="020B0604030504040204" pitchFamily="34" charset="-120"/>
                <a:ea typeface="微軟正黑體" panose="020B0604030504040204" pitchFamily="34" charset="-120"/>
              </a:defRPr>
            </a:lvl1pPr>
          </a:lstStyle>
          <a:p>
            <a:r>
              <a:rPr lang="zh-TW" altLang="en-US" sz="4000" dirty="0"/>
              <a:t>二、研究問題</a:t>
            </a:r>
            <a:endParaRPr lang="en-US" altLang="zh-TW" sz="4000" dirty="0"/>
          </a:p>
        </p:txBody>
      </p:sp>
      <p:sp>
        <p:nvSpPr>
          <p:cNvPr id="14" name="文字方塊 13">
            <a:extLst>
              <a:ext uri="{FF2B5EF4-FFF2-40B4-BE49-F238E27FC236}">
                <a16:creationId xmlns:a16="http://schemas.microsoft.com/office/drawing/2014/main" id="{7B4E9AFE-ED6D-42A1-BE1D-9D566708D762}"/>
              </a:ext>
            </a:extLst>
          </p:cNvPr>
          <p:cNvSpPr txBox="1"/>
          <p:nvPr/>
        </p:nvSpPr>
        <p:spPr>
          <a:xfrm>
            <a:off x="1137185" y="25266722"/>
            <a:ext cx="19109254" cy="1520737"/>
          </a:xfrm>
          <a:prstGeom prst="rect">
            <a:avLst/>
          </a:prstGeom>
          <a:noFill/>
        </p:spPr>
        <p:txBody>
          <a:bodyPr wrap="square" rtlCol="0">
            <a:spAutoFit/>
          </a:bodyPr>
          <a:lstStyle>
            <a:defPPr>
              <a:defRPr lang="en-US"/>
            </a:defPPr>
            <a:lvl1pPr>
              <a:lnSpc>
                <a:spcPts val="3800"/>
              </a:lnSpc>
              <a:defRPr sz="3000">
                <a:latin typeface="微軟正黑體" panose="020B0604030504040204" pitchFamily="34" charset="-120"/>
                <a:ea typeface="微軟正黑體" panose="020B0604030504040204" pitchFamily="34" charset="-120"/>
              </a:defRPr>
            </a:lvl1pPr>
          </a:lstStyle>
          <a:p>
            <a:r>
              <a:rPr lang="zh-TW" altLang="zh-TW" dirty="0"/>
              <a:t>本校之課程規劃包含基礎、進階及實務課程等三階段規劃。在基礎課程中，首先以「資料科學在教育上應用」作為學生學習大數據分析的基石。其次，對於考量本校之學生學習特性，在課程規劃上，將依據課程屬性區分為兩個專長次學程。</a:t>
            </a:r>
          </a:p>
        </p:txBody>
      </p:sp>
      <p:sp>
        <p:nvSpPr>
          <p:cNvPr id="16" name="文字方塊 15">
            <a:extLst>
              <a:ext uri="{FF2B5EF4-FFF2-40B4-BE49-F238E27FC236}">
                <a16:creationId xmlns:a16="http://schemas.microsoft.com/office/drawing/2014/main" id="{A4F34FD1-837B-43F1-BAF2-2B507A83D31D}"/>
              </a:ext>
            </a:extLst>
          </p:cNvPr>
          <p:cNvSpPr txBox="1"/>
          <p:nvPr/>
        </p:nvSpPr>
        <p:spPr>
          <a:xfrm>
            <a:off x="1137185" y="24549707"/>
            <a:ext cx="3337691" cy="707886"/>
          </a:xfrm>
          <a:prstGeom prst="rect">
            <a:avLst/>
          </a:prstGeom>
          <a:noFill/>
        </p:spPr>
        <p:txBody>
          <a:bodyPr wrap="square" rtlCol="0">
            <a:spAutoFit/>
          </a:bodyPr>
          <a:lstStyle>
            <a:defPPr>
              <a:defRPr lang="en-US"/>
            </a:defPPr>
            <a:lvl1pPr>
              <a:defRPr sz="4500" b="1">
                <a:solidFill>
                  <a:schemeClr val="accent5">
                    <a:lumMod val="75000"/>
                  </a:schemeClr>
                </a:solidFill>
                <a:latin typeface="微軟正黑體" panose="020B0604030504040204" pitchFamily="34" charset="-120"/>
                <a:ea typeface="微軟正黑體" panose="020B0604030504040204" pitchFamily="34" charset="-120"/>
              </a:defRPr>
            </a:lvl1pPr>
          </a:lstStyle>
          <a:p>
            <a:r>
              <a:rPr lang="zh-TW" altLang="en-US" sz="4000" dirty="0"/>
              <a:t>四、研究成果</a:t>
            </a:r>
            <a:endParaRPr lang="en-US" altLang="zh-TW" sz="4000" dirty="0"/>
          </a:p>
        </p:txBody>
      </p:sp>
      <p:sp>
        <p:nvSpPr>
          <p:cNvPr id="18" name="文字方塊 17">
            <a:extLst>
              <a:ext uri="{FF2B5EF4-FFF2-40B4-BE49-F238E27FC236}">
                <a16:creationId xmlns:a16="http://schemas.microsoft.com/office/drawing/2014/main" id="{BDFA42B2-2E17-47CC-A769-74672D25DB5B}"/>
              </a:ext>
            </a:extLst>
          </p:cNvPr>
          <p:cNvSpPr txBox="1"/>
          <p:nvPr/>
        </p:nvSpPr>
        <p:spPr>
          <a:xfrm>
            <a:off x="1137185" y="12199250"/>
            <a:ext cx="19109254" cy="2495363"/>
          </a:xfrm>
          <a:prstGeom prst="rect">
            <a:avLst/>
          </a:prstGeom>
          <a:noFill/>
        </p:spPr>
        <p:txBody>
          <a:bodyPr wrap="square" rtlCol="0">
            <a:spAutoFit/>
          </a:bodyPr>
          <a:lstStyle>
            <a:defPPr>
              <a:defRPr lang="en-US"/>
            </a:defPPr>
            <a:lvl1pPr>
              <a:lnSpc>
                <a:spcPts val="4500"/>
              </a:lnSpc>
              <a:defRPr sz="3600">
                <a:latin typeface="微軟正黑體" panose="020B0604030504040204" pitchFamily="34" charset="-120"/>
                <a:ea typeface="微軟正黑體" panose="020B0604030504040204" pitchFamily="34" charset="-120"/>
              </a:defRPr>
            </a:lvl1pPr>
          </a:lstStyle>
          <a:p>
            <a:pPr>
              <a:lnSpc>
                <a:spcPts val="3800"/>
              </a:lnSpc>
            </a:pPr>
            <a:r>
              <a:rPr lang="zh-TW" altLang="zh-TW" sz="3000" dirty="0"/>
              <a:t>學習科學透過對於學習行為的理論化分析，建構了為數可觀的成就。重要的教育科技軟體公司發展了相當多應用資料探勘技術以及人工智慧的商業化模式。例如可汗學院，線上數位課程等。在教育上，則為運用知識結構本位的適性化測驗（</a:t>
            </a:r>
            <a:r>
              <a:rPr lang="en-US" altLang="zh-TW" sz="3000" dirty="0"/>
              <a:t>knowledge-structure-based adaptive testing , KSAT</a:t>
            </a:r>
            <a:r>
              <a:rPr lang="zh-TW" altLang="zh-TW" sz="3000" dirty="0"/>
              <a:t>），所發展的線上系統，逐漸受到重視。進一步發展適性教學、差異化教學以及個別化學習的智慧型教學系統（</a:t>
            </a:r>
            <a:r>
              <a:rPr lang="en-US" altLang="zh-TW" sz="3000" dirty="0"/>
              <a:t>Intelligent Tutoring System, ITS </a:t>
            </a:r>
            <a:r>
              <a:rPr lang="zh-TW" altLang="zh-TW" sz="3000" dirty="0"/>
              <a:t>），更成為數位教育的發展趨勢（</a:t>
            </a:r>
            <a:r>
              <a:rPr lang="en-US" altLang="zh-TW" sz="3000" dirty="0"/>
              <a:t>Pai, </a:t>
            </a:r>
            <a:r>
              <a:rPr lang="en-US" altLang="zh-TW" sz="3000" dirty="0" err="1"/>
              <a:t>Kuo</a:t>
            </a:r>
            <a:r>
              <a:rPr lang="en-US" altLang="zh-TW" sz="3000" dirty="0"/>
              <a:t>, Liao, &amp; Liu, 2021</a:t>
            </a:r>
            <a:r>
              <a:rPr lang="zh-TW" altLang="zh-TW" sz="3000" dirty="0"/>
              <a:t>）。</a:t>
            </a:r>
          </a:p>
        </p:txBody>
      </p:sp>
      <p:sp>
        <p:nvSpPr>
          <p:cNvPr id="19" name="文字方塊 18">
            <a:extLst>
              <a:ext uri="{FF2B5EF4-FFF2-40B4-BE49-F238E27FC236}">
                <a16:creationId xmlns:a16="http://schemas.microsoft.com/office/drawing/2014/main" id="{1F1E21F0-1E32-40C3-B8AD-6C8C801D7729}"/>
              </a:ext>
            </a:extLst>
          </p:cNvPr>
          <p:cNvSpPr txBox="1"/>
          <p:nvPr/>
        </p:nvSpPr>
        <p:spPr>
          <a:xfrm>
            <a:off x="1137185" y="14977368"/>
            <a:ext cx="3289136" cy="707886"/>
          </a:xfrm>
          <a:prstGeom prst="rect">
            <a:avLst/>
          </a:prstGeom>
          <a:noFill/>
        </p:spPr>
        <p:txBody>
          <a:bodyPr wrap="square" rtlCol="0">
            <a:spAutoFit/>
          </a:bodyPr>
          <a:lstStyle>
            <a:defPPr>
              <a:defRPr lang="en-US"/>
            </a:defPPr>
            <a:lvl1pPr>
              <a:defRPr sz="4500" b="1">
                <a:solidFill>
                  <a:schemeClr val="accent5">
                    <a:lumMod val="75000"/>
                  </a:schemeClr>
                </a:solidFill>
                <a:latin typeface="微軟正黑體" panose="020B0604030504040204" pitchFamily="34" charset="-120"/>
                <a:ea typeface="微軟正黑體" panose="020B0604030504040204" pitchFamily="34" charset="-120"/>
              </a:defRPr>
            </a:lvl1pPr>
          </a:lstStyle>
          <a:p>
            <a:r>
              <a:rPr lang="zh-TW" altLang="en-US" sz="4000" dirty="0"/>
              <a:t>三、研究方法</a:t>
            </a:r>
            <a:endParaRPr lang="en-US" altLang="zh-TW" sz="4000" dirty="0"/>
          </a:p>
        </p:txBody>
      </p:sp>
      <p:sp>
        <p:nvSpPr>
          <p:cNvPr id="20" name="文字方塊 19">
            <a:extLst>
              <a:ext uri="{FF2B5EF4-FFF2-40B4-BE49-F238E27FC236}">
                <a16:creationId xmlns:a16="http://schemas.microsoft.com/office/drawing/2014/main" id="{5B36ADCA-ADEB-479C-8AEF-5C5B2E824B75}"/>
              </a:ext>
            </a:extLst>
          </p:cNvPr>
          <p:cNvSpPr txBox="1"/>
          <p:nvPr/>
        </p:nvSpPr>
        <p:spPr>
          <a:xfrm>
            <a:off x="1137185" y="15671467"/>
            <a:ext cx="11143968" cy="2495363"/>
          </a:xfrm>
          <a:prstGeom prst="rect">
            <a:avLst/>
          </a:prstGeom>
          <a:noFill/>
        </p:spPr>
        <p:txBody>
          <a:bodyPr wrap="square" rtlCol="0">
            <a:spAutoFit/>
          </a:bodyPr>
          <a:lstStyle>
            <a:defPPr>
              <a:defRPr lang="en-US"/>
            </a:defPPr>
            <a:lvl1pPr>
              <a:lnSpc>
                <a:spcPts val="4500"/>
              </a:lnSpc>
              <a:defRPr sz="3600">
                <a:latin typeface="微軟正黑體" panose="020B0604030504040204" pitchFamily="34" charset="-120"/>
                <a:ea typeface="微軟正黑體" panose="020B0604030504040204" pitchFamily="34" charset="-120"/>
              </a:defRPr>
            </a:lvl1pPr>
          </a:lstStyle>
          <a:p>
            <a:pPr>
              <a:lnSpc>
                <a:spcPts val="3800"/>
              </a:lnSpc>
            </a:pPr>
            <a:r>
              <a:rPr lang="zh-TW" altLang="en-US" sz="3000" dirty="0"/>
              <a:t>本研究採用教育部大數據分析競賽的初賽資料，用 </a:t>
            </a:r>
            <a:r>
              <a:rPr lang="en-US" altLang="zh-TW" sz="3000" dirty="0"/>
              <a:t>dp001 </a:t>
            </a:r>
            <a:r>
              <a:rPr lang="zh-TW" altLang="en-US" sz="3000" dirty="0"/>
              <a:t>平臺的資料，刪除 </a:t>
            </a:r>
            <a:r>
              <a:rPr lang="en-US" altLang="zh-TW" sz="3000" dirty="0"/>
              <a:t>dp002~dp004 </a:t>
            </a:r>
            <a:r>
              <a:rPr lang="zh-TW" altLang="en-US" sz="3000" dirty="0"/>
              <a:t>平臺的資料。</a:t>
            </a:r>
            <a:endParaRPr lang="en-US" altLang="zh-TW" sz="3000" dirty="0"/>
          </a:p>
          <a:p>
            <a:pPr>
              <a:lnSpc>
                <a:spcPts val="3800"/>
              </a:lnSpc>
            </a:pPr>
            <a:r>
              <a:rPr lang="zh-TW" altLang="en-US" sz="3000" dirty="0"/>
              <a:t>為有效探討學生之觀影行為和學習成效，本研究刪除 </a:t>
            </a:r>
            <a:r>
              <a:rPr lang="en-US" altLang="zh-TW" sz="3000" dirty="0"/>
              <a:t>dp001 </a:t>
            </a:r>
            <a:r>
              <a:rPr lang="zh-TW" altLang="en-US" sz="3000" dirty="0"/>
              <a:t>平臺重複的資料及刪除 </a:t>
            </a:r>
            <a:r>
              <a:rPr lang="en-US" altLang="zh-TW" sz="3000" dirty="0" err="1"/>
              <a:t>prac_score_rate</a:t>
            </a:r>
            <a:r>
              <a:rPr lang="en-US" altLang="zh-TW" sz="3000" dirty="0"/>
              <a:t> </a:t>
            </a:r>
            <a:r>
              <a:rPr lang="zh-TW" altLang="en-US" sz="3000" dirty="0"/>
              <a:t>的 </a:t>
            </a:r>
            <a:r>
              <a:rPr lang="en-US" altLang="zh-TW" sz="3000" dirty="0"/>
              <a:t>missing</a:t>
            </a:r>
            <a:r>
              <a:rPr lang="zh-TW" altLang="en-US" sz="3000" dirty="0"/>
              <a:t>。然後再將影片檢核點答對情形及完成影片觀看進行轉換，分別分 </a:t>
            </a:r>
            <a:r>
              <a:rPr lang="en-US" altLang="zh-TW" sz="3000" dirty="0"/>
              <a:t>3 </a:t>
            </a:r>
            <a:r>
              <a:rPr lang="zh-TW" altLang="en-US" sz="3000" dirty="0"/>
              <a:t>組和 </a:t>
            </a:r>
            <a:r>
              <a:rPr lang="en-US" altLang="zh-TW" sz="3000" dirty="0"/>
              <a:t>2 </a:t>
            </a:r>
            <a:r>
              <a:rPr lang="zh-TW" altLang="en-US" sz="3000" dirty="0"/>
              <a:t>組。</a:t>
            </a:r>
          </a:p>
        </p:txBody>
      </p:sp>
      <p:grpSp>
        <p:nvGrpSpPr>
          <p:cNvPr id="21" name="群組 20">
            <a:extLst>
              <a:ext uri="{FF2B5EF4-FFF2-40B4-BE49-F238E27FC236}">
                <a16:creationId xmlns:a16="http://schemas.microsoft.com/office/drawing/2014/main" id="{95F2362D-A422-422E-813C-BE0211DDD53F}"/>
              </a:ext>
            </a:extLst>
          </p:cNvPr>
          <p:cNvGrpSpPr/>
          <p:nvPr/>
        </p:nvGrpSpPr>
        <p:grpSpPr>
          <a:xfrm>
            <a:off x="12410968" y="15792070"/>
            <a:ext cx="9670696" cy="7051358"/>
            <a:chOff x="7328801" y="14671839"/>
            <a:chExt cx="7524528" cy="5876880"/>
          </a:xfrm>
        </p:grpSpPr>
        <p:sp>
          <p:nvSpPr>
            <p:cNvPr id="22" name="矩形 21">
              <a:extLst>
                <a:ext uri="{FF2B5EF4-FFF2-40B4-BE49-F238E27FC236}">
                  <a16:creationId xmlns:a16="http://schemas.microsoft.com/office/drawing/2014/main" id="{1C29C09E-1F15-4048-BA0E-DFB5E16104D1}"/>
                </a:ext>
              </a:extLst>
            </p:cNvPr>
            <p:cNvSpPr/>
            <p:nvPr/>
          </p:nvSpPr>
          <p:spPr>
            <a:xfrm>
              <a:off x="7514431" y="14671839"/>
              <a:ext cx="7338898" cy="621826"/>
            </a:xfrm>
            <a:prstGeom prst="rect">
              <a:avLst/>
            </a:prstGeom>
            <a:noFill/>
          </p:spPr>
          <p:txBody>
            <a:bodyPr wrap="square" lIns="129280" tIns="64640" rIns="129280" bIns="64640">
              <a:spAutoFit/>
            </a:bodyPr>
            <a:lstStyle/>
            <a:p>
              <a:r>
                <a:rPr lang="zh-TW" altLang="en-US" sz="2000" dirty="0">
                  <a:latin typeface="新細明體" panose="02020500000000000000" pitchFamily="18" charset="-120"/>
                  <a:ea typeface="新細明體" panose="02020500000000000000" pitchFamily="18" charset="-120"/>
                </a:rPr>
                <a:t>圖</a:t>
              </a:r>
              <a:r>
                <a:rPr lang="en-US" altLang="zh-TW" sz="2000" dirty="0">
                  <a:latin typeface="新細明體" panose="02020500000000000000" pitchFamily="18" charset="-120"/>
                  <a:ea typeface="新細明體" panose="02020500000000000000" pitchFamily="18" charset="-120"/>
                </a:rPr>
                <a:t>1-1</a:t>
              </a:r>
            </a:p>
            <a:p>
              <a:r>
                <a:rPr lang="zh-TW" altLang="en-US" sz="2000" b="1" spc="300" dirty="0">
                  <a:latin typeface="新細明體" panose="02020500000000000000" pitchFamily="18" charset="-120"/>
                  <a:ea typeface="新細明體" panose="02020500000000000000" pitchFamily="18" charset="-120"/>
                </a:rPr>
                <a:t>影片檢核點作答結果對練習題作答正確率的關聯</a:t>
              </a:r>
              <a:endParaRPr lang="zh-TW" altLang="en-US" sz="2000" b="1" spc="3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pic>
          <p:nvPicPr>
            <p:cNvPr id="23" name="圖片 22">
              <a:extLst>
                <a:ext uri="{FF2B5EF4-FFF2-40B4-BE49-F238E27FC236}">
                  <a16:creationId xmlns:a16="http://schemas.microsoft.com/office/drawing/2014/main" id="{E278EEC8-096A-47E7-A6B1-CBD81E2D28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8801" y="15506880"/>
              <a:ext cx="6018022" cy="5041839"/>
            </a:xfrm>
            <a:prstGeom prst="rect">
              <a:avLst/>
            </a:prstGeom>
            <a:ln>
              <a:noFill/>
            </a:ln>
            <a:effectLst>
              <a:outerShdw blurRad="292100" dist="139700" dir="2700000" algn="tl" rotWithShape="0">
                <a:srgbClr val="333333">
                  <a:alpha val="65000"/>
                </a:srgbClr>
              </a:outerShdw>
            </a:effectLst>
          </p:spPr>
        </p:pic>
      </p:grpSp>
      <p:pic>
        <p:nvPicPr>
          <p:cNvPr id="26" name="圖片 25">
            <a:extLst>
              <a:ext uri="{FF2B5EF4-FFF2-40B4-BE49-F238E27FC236}">
                <a16:creationId xmlns:a16="http://schemas.microsoft.com/office/drawing/2014/main" id="{D6647C47-2E02-450F-A483-5C19A6D014D8}"/>
              </a:ext>
            </a:extLst>
          </p:cNvPr>
          <p:cNvPicPr>
            <a:picLocks noChangeAspect="1"/>
          </p:cNvPicPr>
          <p:nvPr/>
        </p:nvPicPr>
        <p:blipFill rotWithShape="1">
          <a:blip r:embed="rId4">
            <a:extLst>
              <a:ext uri="{28A0092B-C50C-407E-A947-70E740481C1C}">
                <a14:useLocalDpi xmlns:a14="http://schemas.microsoft.com/office/drawing/2010/main" val="0"/>
              </a:ext>
            </a:extLst>
          </a:blip>
          <a:srcRect r="3142"/>
          <a:stretch/>
        </p:blipFill>
        <p:spPr>
          <a:xfrm>
            <a:off x="1164956" y="18977530"/>
            <a:ext cx="10461184" cy="5380633"/>
          </a:xfrm>
          <a:prstGeom prst="rect">
            <a:avLst/>
          </a:prstGeom>
          <a:ln>
            <a:noFill/>
          </a:ln>
          <a:effectLst>
            <a:outerShdw blurRad="292100" dist="139700" dir="2700000" algn="tl" rotWithShape="0">
              <a:srgbClr val="333333">
                <a:alpha val="65000"/>
              </a:srgbClr>
            </a:outerShdw>
          </a:effectLst>
        </p:spPr>
      </p:pic>
      <p:sp>
        <p:nvSpPr>
          <p:cNvPr id="27" name="矩形 26">
            <a:extLst>
              <a:ext uri="{FF2B5EF4-FFF2-40B4-BE49-F238E27FC236}">
                <a16:creationId xmlns:a16="http://schemas.microsoft.com/office/drawing/2014/main" id="{C568D8F2-8412-4EEC-8859-E5606282EC46}"/>
              </a:ext>
            </a:extLst>
          </p:cNvPr>
          <p:cNvSpPr/>
          <p:nvPr/>
        </p:nvSpPr>
        <p:spPr>
          <a:xfrm>
            <a:off x="1248138" y="18153102"/>
            <a:ext cx="10500252" cy="746096"/>
          </a:xfrm>
          <a:prstGeom prst="rect">
            <a:avLst/>
          </a:prstGeom>
          <a:noFill/>
        </p:spPr>
        <p:txBody>
          <a:bodyPr wrap="square" lIns="129280" tIns="64640" rIns="129280" bIns="64640">
            <a:spAutoFit/>
          </a:bodyPr>
          <a:lstStyle/>
          <a:p>
            <a:r>
              <a:rPr lang="zh-TW" altLang="en-US" sz="2000" dirty="0">
                <a:latin typeface="新細明體" panose="02020500000000000000" pitchFamily="18" charset="-120"/>
                <a:ea typeface="新細明體" panose="02020500000000000000" pitchFamily="18" charset="-120"/>
              </a:rPr>
              <a:t>圖</a:t>
            </a:r>
            <a:r>
              <a:rPr lang="en-US" altLang="zh-TW" sz="2000" dirty="0">
                <a:latin typeface="新細明體" panose="02020500000000000000" pitchFamily="18" charset="-120"/>
                <a:ea typeface="新細明體" panose="02020500000000000000" pitchFamily="18" charset="-120"/>
              </a:rPr>
              <a:t>1-2</a:t>
            </a:r>
          </a:p>
          <a:p>
            <a:r>
              <a:rPr lang="zh-TW" altLang="en-US" sz="2000" b="1" spc="300" dirty="0">
                <a:latin typeface="新細明體" panose="02020500000000000000" pitchFamily="18" charset="-120"/>
                <a:ea typeface="新細明體" panose="02020500000000000000" pitchFamily="18" charset="-120"/>
              </a:rPr>
              <a:t>影片檢核點作答結果對影片觀看完成率的關聯  </a:t>
            </a:r>
            <a:endParaRPr lang="zh-TW" altLang="en-US" sz="2000" b="1" spc="3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28" name="文字方塊 27">
            <a:extLst>
              <a:ext uri="{FF2B5EF4-FFF2-40B4-BE49-F238E27FC236}">
                <a16:creationId xmlns:a16="http://schemas.microsoft.com/office/drawing/2014/main" id="{1AD9393C-281A-4304-8AC6-EE9666CCD853}"/>
              </a:ext>
            </a:extLst>
          </p:cNvPr>
          <p:cNvSpPr txBox="1"/>
          <p:nvPr/>
        </p:nvSpPr>
        <p:spPr>
          <a:xfrm>
            <a:off x="1137185" y="26979003"/>
            <a:ext cx="4172223" cy="707886"/>
          </a:xfrm>
          <a:prstGeom prst="rect">
            <a:avLst/>
          </a:prstGeom>
          <a:noFill/>
        </p:spPr>
        <p:txBody>
          <a:bodyPr wrap="square" rtlCol="0">
            <a:spAutoFit/>
          </a:bodyPr>
          <a:lstStyle>
            <a:defPPr>
              <a:defRPr lang="en-US"/>
            </a:defPPr>
            <a:lvl1pPr>
              <a:defRPr sz="4500" b="1">
                <a:solidFill>
                  <a:schemeClr val="accent5">
                    <a:lumMod val="75000"/>
                  </a:schemeClr>
                </a:solidFill>
                <a:latin typeface="微軟正黑體" panose="020B0604030504040204" pitchFamily="34" charset="-120"/>
                <a:ea typeface="微軟正黑體" panose="020B0604030504040204" pitchFamily="34" charset="-120"/>
              </a:defRPr>
            </a:lvl1pPr>
          </a:lstStyle>
          <a:p>
            <a:r>
              <a:rPr lang="zh-TW" altLang="en-US" sz="4000" dirty="0"/>
              <a:t>五、參考文獻</a:t>
            </a:r>
            <a:endParaRPr lang="en-US" altLang="zh-TW" sz="4000" dirty="0"/>
          </a:p>
        </p:txBody>
      </p:sp>
      <p:sp>
        <p:nvSpPr>
          <p:cNvPr id="30" name="文字方塊 29">
            <a:extLst>
              <a:ext uri="{FF2B5EF4-FFF2-40B4-BE49-F238E27FC236}">
                <a16:creationId xmlns:a16="http://schemas.microsoft.com/office/drawing/2014/main" id="{6AD2BC5D-299B-4BFA-AEFC-83AB53C7606D}"/>
              </a:ext>
            </a:extLst>
          </p:cNvPr>
          <p:cNvSpPr txBox="1"/>
          <p:nvPr/>
        </p:nvSpPr>
        <p:spPr>
          <a:xfrm>
            <a:off x="1137186" y="27690254"/>
            <a:ext cx="19109254" cy="1520737"/>
          </a:xfrm>
          <a:prstGeom prst="rect">
            <a:avLst/>
          </a:prstGeom>
          <a:noFill/>
        </p:spPr>
        <p:txBody>
          <a:bodyPr wrap="square" rtlCol="0">
            <a:spAutoFit/>
          </a:bodyPr>
          <a:lstStyle>
            <a:defPPr>
              <a:defRPr lang="en-US"/>
            </a:defPPr>
            <a:lvl1pPr>
              <a:lnSpc>
                <a:spcPts val="3800"/>
              </a:lnSpc>
              <a:defRPr sz="3000">
                <a:latin typeface="微軟正黑體" panose="020B0604030504040204" pitchFamily="34" charset="-120"/>
                <a:ea typeface="微軟正黑體" panose="020B0604030504040204" pitchFamily="34" charset="-120"/>
              </a:defRPr>
            </a:lvl1pPr>
          </a:lstStyle>
          <a:p>
            <a:r>
              <a:rPr lang="zh-TW" altLang="en-US" dirty="0"/>
              <a:t>高瑜璟（</a:t>
            </a:r>
            <a:r>
              <a:rPr lang="en-US" altLang="zh-TW" dirty="0"/>
              <a:t>2006</a:t>
            </a:r>
            <a:r>
              <a:rPr lang="zh-TW" altLang="en-US" dirty="0"/>
              <a:t>）。數位學習－學習的新趨勢。網路社會學通訊期刊，</a:t>
            </a:r>
            <a:r>
              <a:rPr lang="en-US" altLang="zh-TW" dirty="0"/>
              <a:t>57</a:t>
            </a:r>
            <a:r>
              <a:rPr lang="zh-TW" altLang="en-US" dirty="0"/>
              <a:t>，</a:t>
            </a:r>
            <a:r>
              <a:rPr lang="en-US" altLang="zh-TW" dirty="0"/>
              <a:t>22</a:t>
            </a:r>
            <a:r>
              <a:rPr lang="zh-TW" altLang="en-US" dirty="0"/>
              <a:t>。 </a:t>
            </a:r>
          </a:p>
          <a:p>
            <a:r>
              <a:rPr lang="zh-TW" altLang="en-US" dirty="0"/>
              <a:t>楊肅健、郭伯臣、林秋斌</a:t>
            </a:r>
            <a:r>
              <a:rPr lang="en-US" altLang="zh-TW" dirty="0"/>
              <a:t>(2021)</a:t>
            </a:r>
            <a:r>
              <a:rPr lang="zh-TW" altLang="en-US" dirty="0"/>
              <a:t>。知識結構的電腦化適性診斷測驗數位學習平臺應用於國小數學補救教學成效之  研究。數位學習科技，</a:t>
            </a:r>
            <a:r>
              <a:rPr lang="en-US" altLang="zh-TW" dirty="0"/>
              <a:t>13 (1)</a:t>
            </a:r>
            <a:r>
              <a:rPr lang="zh-TW" altLang="en-US" dirty="0"/>
              <a:t>，</a:t>
            </a:r>
            <a:r>
              <a:rPr lang="en-US" altLang="zh-TW" dirty="0"/>
              <a:t>23-48</a:t>
            </a:r>
            <a:r>
              <a:rPr lang="zh-TW" altLang="en-US" dirty="0"/>
              <a:t>。 </a:t>
            </a:r>
          </a:p>
        </p:txBody>
      </p:sp>
    </p:spTree>
    <p:extLst>
      <p:ext uri="{BB962C8B-B14F-4D97-AF65-F5344CB8AC3E}">
        <p14:creationId xmlns:p14="http://schemas.microsoft.com/office/powerpoint/2010/main" val="2837453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1056422"/>
      </p:ext>
    </p:extLst>
  </p:cSld>
  <p:clrMapOvr>
    <a:masterClrMapping/>
  </p:clrMapOvr>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1248</Words>
  <Application>Microsoft Office PowerPoint</Application>
  <PresentationFormat>自訂</PresentationFormat>
  <Paragraphs>64</Paragraphs>
  <Slides>3</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3</vt:i4>
      </vt:variant>
    </vt:vector>
  </HeadingPairs>
  <TitlesOfParts>
    <vt:vector size="10" baseType="lpstr">
      <vt:lpstr>微軟正黑體</vt:lpstr>
      <vt:lpstr>新細明體</vt:lpstr>
      <vt:lpstr>Arial</vt:lpstr>
      <vt:lpstr>Calibri</vt:lpstr>
      <vt:lpstr>Calibri Light</vt:lpstr>
      <vt:lpstr>Wingdings</vt:lpstr>
      <vt:lpstr>Office 佈景主題</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2</cp:revision>
  <dcterms:created xsi:type="dcterms:W3CDTF">2024-10-18T09:46:49Z</dcterms:created>
  <dcterms:modified xsi:type="dcterms:W3CDTF">2024-10-18T09:59:15Z</dcterms:modified>
</cp:coreProperties>
</file>